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7" r:id="rId2"/>
    <p:sldId id="258" r:id="rId3"/>
    <p:sldId id="387" r:id="rId4"/>
    <p:sldId id="388" r:id="rId5"/>
    <p:sldId id="390" r:id="rId6"/>
    <p:sldId id="391" r:id="rId7"/>
    <p:sldId id="393" r:id="rId8"/>
    <p:sldId id="398" r:id="rId9"/>
    <p:sldId id="394" r:id="rId10"/>
    <p:sldId id="399" r:id="rId11"/>
    <p:sldId id="395" r:id="rId12"/>
    <p:sldId id="400" r:id="rId13"/>
    <p:sldId id="392" r:id="rId14"/>
    <p:sldId id="396" r:id="rId15"/>
    <p:sldId id="401" r:id="rId16"/>
    <p:sldId id="397" r:id="rId17"/>
    <p:sldId id="402" r:id="rId18"/>
    <p:sldId id="259"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109" autoAdjust="0"/>
    <p:restoredTop sz="61298" autoAdjust="0"/>
  </p:normalViewPr>
  <p:slideViewPr>
    <p:cSldViewPr>
      <p:cViewPr>
        <p:scale>
          <a:sx n="60" d="100"/>
          <a:sy n="60" d="100"/>
        </p:scale>
        <p:origin x="-3084" y="-3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0B001FE-CDB7-4871-B197-463ABCDECEC3}" type="datetimeFigureOut">
              <a:rPr lang="en-US" smtClean="0"/>
              <a:pPr/>
              <a:t>10/29/2013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8BD03C7-E78B-471D-8180-EBA3202AD8F8}" type="slidenum">
              <a:rPr lang="en-US" smtClean="0"/>
              <a:pPr/>
              <a:t>‹#›</a:t>
            </a:fld>
            <a:endParaRPr lang="en-US"/>
          </a:p>
        </p:txBody>
      </p:sp>
    </p:spTree>
    <p:extLst>
      <p:ext uri="{BB962C8B-B14F-4D97-AF65-F5344CB8AC3E}">
        <p14:creationId xmlns:p14="http://schemas.microsoft.com/office/powerpoint/2010/main" val="1791221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4" tIns="46577" rIns="93154" bIns="46577"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54" tIns="46577" rIns="93154" bIns="46577" rtlCol="0"/>
          <a:lstStyle>
            <a:lvl1pPr algn="r">
              <a:defRPr sz="1200"/>
            </a:lvl1pPr>
          </a:lstStyle>
          <a:p>
            <a:fld id="{DDFD854E-C894-4FE6-B55B-CDF46F6D7DB3}" type="datetimeFigureOut">
              <a:rPr lang="en-US" smtClean="0"/>
              <a:pPr/>
              <a:t>10/29/2013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4" tIns="46577" rIns="93154" bIns="4657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4" tIns="46577" rIns="93154" bIns="465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54" tIns="46577" rIns="93154" bIns="4657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4" tIns="46577" rIns="93154" bIns="46577" rtlCol="0" anchor="b"/>
          <a:lstStyle>
            <a:lvl1pPr algn="r">
              <a:defRPr sz="1200"/>
            </a:lvl1pPr>
          </a:lstStyle>
          <a:p>
            <a:fld id="{1B0D41A3-1F29-438C-BDEF-0DCCD83287C5}" type="slidenum">
              <a:rPr lang="en-US" smtClean="0"/>
              <a:pPr/>
              <a:t>‹#›</a:t>
            </a:fld>
            <a:endParaRPr lang="en-US"/>
          </a:p>
        </p:txBody>
      </p:sp>
    </p:spTree>
    <p:extLst>
      <p:ext uri="{BB962C8B-B14F-4D97-AF65-F5344CB8AC3E}">
        <p14:creationId xmlns:p14="http://schemas.microsoft.com/office/powerpoint/2010/main" val="255109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temrobotics.cs.pdx.edu/node/401"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temrobotics.cs.pdx.edu/node/398"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temrobotics.cs.pdx.edu/node/415" TargetMode="External"/><Relationship Id="rId13" Type="http://schemas.openxmlformats.org/officeDocument/2006/relationships/hyperlink" Target="http://stemrobotics.cs.pdx.edu/taxonomy/term/40" TargetMode="External"/><Relationship Id="rId18" Type="http://schemas.openxmlformats.org/officeDocument/2006/relationships/hyperlink" Target="http://stemrobotics.cs.pdx.edu/focus-area/robotics-software" TargetMode="External"/><Relationship Id="rId3" Type="http://schemas.openxmlformats.org/officeDocument/2006/relationships/hyperlink" Target="http://stemrobotics.cs.pdx.edu/" TargetMode="External"/><Relationship Id="rId21" Type="http://schemas.openxmlformats.org/officeDocument/2006/relationships/hyperlink" Target="http://stemrobotics.cs.pdx.edu/taxonomy/term/26" TargetMode="External"/><Relationship Id="rId7" Type="http://schemas.openxmlformats.org/officeDocument/2006/relationships/hyperlink" Target="http://stemrobotics.cs.pdx.edu/node/400" TargetMode="External"/><Relationship Id="rId12" Type="http://schemas.openxmlformats.org/officeDocument/2006/relationships/hyperlink" Target="http://stemrobotics.cs.pdx.edu/node/401" TargetMode="External"/><Relationship Id="rId17" Type="http://schemas.openxmlformats.org/officeDocument/2006/relationships/hyperlink" Target="http://stemrobotics.cs.pdx.edu/focus-area/robotics-hardware" TargetMode="External"/><Relationship Id="rId2" Type="http://schemas.openxmlformats.org/officeDocument/2006/relationships/slide" Target="../slides/slide2.xml"/><Relationship Id="rId16" Type="http://schemas.openxmlformats.org/officeDocument/2006/relationships/hyperlink" Target="http://stemrobotics.cs.pdx.edu/focus-area/computing-science" TargetMode="External"/><Relationship Id="rId20" Type="http://schemas.openxmlformats.org/officeDocument/2006/relationships/hyperlink" Target="http://stemrobotics.cs.pdx.edu/target-software-platform/nxt-g" TargetMode="External"/><Relationship Id="rId1" Type="http://schemas.openxmlformats.org/officeDocument/2006/relationships/notesMaster" Target="../notesMasters/notesMaster1.xml"/><Relationship Id="rId6" Type="http://schemas.openxmlformats.org/officeDocument/2006/relationships/hyperlink" Target="http://stemrobotics.cs.pdx.edu/node/398" TargetMode="External"/><Relationship Id="rId11" Type="http://schemas.openxmlformats.org/officeDocument/2006/relationships/hyperlink" Target="http://stemrobotics.cs.pdx.edu/node/402" TargetMode="External"/><Relationship Id="rId5" Type="http://schemas.openxmlformats.org/officeDocument/2006/relationships/hyperlink" Target="http://stemrobotics.cs.pdx.edu/users/randy-steele" TargetMode="External"/><Relationship Id="rId15" Type="http://schemas.openxmlformats.org/officeDocument/2006/relationships/hyperlink" Target="http://stemrobotics.cs.pdx.edu/taxonomy/term/141" TargetMode="External"/><Relationship Id="rId10" Type="http://schemas.openxmlformats.org/officeDocument/2006/relationships/hyperlink" Target="http://stemrobotics.cs.pdx.edu/node/403" TargetMode="External"/><Relationship Id="rId19" Type="http://schemas.openxmlformats.org/officeDocument/2006/relationships/hyperlink" Target="http://stemrobotics.cs.pdx.edu/target-hardwareplatform/nxt" TargetMode="External"/><Relationship Id="rId4" Type="http://schemas.openxmlformats.org/officeDocument/2006/relationships/hyperlink" Target="http://stemrobotics.cs.pdx.edu/node/399" TargetMode="External"/><Relationship Id="rId9" Type="http://schemas.openxmlformats.org/officeDocument/2006/relationships/hyperlink" Target="http://stemrobotics.cs.pdx.edu/node/404" TargetMode="External"/><Relationship Id="rId14" Type="http://schemas.openxmlformats.org/officeDocument/2006/relationships/hyperlink" Target="http://stemrobotics.cs.pdx.edu/taxonomy/term/41"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temrobotics.cs.pdx.edu/taxonomy/term/41" TargetMode="External"/><Relationship Id="rId13" Type="http://schemas.openxmlformats.org/officeDocument/2006/relationships/hyperlink" Target="http://stemrobotics.cs.pdx.edu/focus-area/robotics-software" TargetMode="External"/><Relationship Id="rId18" Type="http://schemas.openxmlformats.org/officeDocument/2006/relationships/hyperlink" Target="http://stemrobotics.cs.pdx.edu/taxonomy/term/26" TargetMode="External"/><Relationship Id="rId3" Type="http://schemas.openxmlformats.org/officeDocument/2006/relationships/hyperlink" Target="http://stemrobotics.cs.pdx.edu/" TargetMode="External"/><Relationship Id="rId7" Type="http://schemas.openxmlformats.org/officeDocument/2006/relationships/hyperlink" Target="http://stemrobotics.cs.pdx.edu/taxonomy/term/40" TargetMode="External"/><Relationship Id="rId12" Type="http://schemas.openxmlformats.org/officeDocument/2006/relationships/hyperlink" Target="http://stemrobotics.cs.pdx.edu/focus-area/robotics-hardware" TargetMode="External"/><Relationship Id="rId17" Type="http://schemas.openxmlformats.org/officeDocument/2006/relationships/hyperlink" Target="http://stemrobotics.cs.pdx.edu/target-software-platform/nxt-g" TargetMode="External"/><Relationship Id="rId2" Type="http://schemas.openxmlformats.org/officeDocument/2006/relationships/slide" Target="../slides/slide4.xml"/><Relationship Id="rId16" Type="http://schemas.openxmlformats.org/officeDocument/2006/relationships/hyperlink" Target="http://stemrobotics.cs.pdx.edu/target-hardwareplatform/nxt" TargetMode="External"/><Relationship Id="rId1" Type="http://schemas.openxmlformats.org/officeDocument/2006/relationships/notesMaster" Target="../notesMasters/notesMaster1.xml"/><Relationship Id="rId6" Type="http://schemas.openxmlformats.org/officeDocument/2006/relationships/hyperlink" Target="http://moo.osd.wednet.edu/file.php/1/NXT/Editor_Intro.html" TargetMode="External"/><Relationship Id="rId11" Type="http://schemas.openxmlformats.org/officeDocument/2006/relationships/hyperlink" Target="http://stemrobotics.cs.pdx.edu/focus-area/mathematics" TargetMode="External"/><Relationship Id="rId5" Type="http://schemas.openxmlformats.org/officeDocument/2006/relationships/hyperlink" Target="http://stemrobotics.cs.pdx.edu/users/randy-steele" TargetMode="External"/><Relationship Id="rId15" Type="http://schemas.openxmlformats.org/officeDocument/2006/relationships/hyperlink" Target="http://stemrobotics.cs.pdx.edu/focus-area/technology" TargetMode="External"/><Relationship Id="rId10" Type="http://schemas.openxmlformats.org/officeDocument/2006/relationships/hyperlink" Target="http://stemrobotics.cs.pdx.edu/focus-area/humanities" TargetMode="External"/><Relationship Id="rId4" Type="http://schemas.openxmlformats.org/officeDocument/2006/relationships/hyperlink" Target="http://stemrobotics.cs.pdx.edu/node/404" TargetMode="External"/><Relationship Id="rId9" Type="http://schemas.openxmlformats.org/officeDocument/2006/relationships/hyperlink" Target="http://stemrobotics.cs.pdx.edu/focus-area/engineering" TargetMode="External"/><Relationship Id="rId14" Type="http://schemas.openxmlformats.org/officeDocument/2006/relationships/hyperlink" Target="http://stemrobotics.cs.pdx.edu/focus-area/science"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temrobotics.cs.pdx.edu/" TargetMode="External"/><Relationship Id="rId7" Type="http://schemas.openxmlformats.org/officeDocument/2006/relationships/hyperlink" Target="http://stemrobotics.cs.pdx.edu/node/401"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temrobotics.cs.pdx.edu/node/400" TargetMode="External"/><Relationship Id="rId5" Type="http://schemas.openxmlformats.org/officeDocument/2006/relationships/hyperlink" Target="http://stemrobotics.cs.pdx.edu/users/randy-steele" TargetMode="External"/><Relationship Id="rId4" Type="http://schemas.openxmlformats.org/officeDocument/2006/relationships/hyperlink" Target="http://stemrobotics.cs.pdx.edu/node/398"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temrobotics.cs.pdx.edu/node/401"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temrobotics.cs.pdx.edu/node/398"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3157639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Firmware is the instructions given to the hardware by the manufacturer (Lego) </a:t>
            </a:r>
          </a:p>
          <a:p>
            <a:pPr lvl="1"/>
            <a:r>
              <a:rPr lang="en-US" sz="1200" kern="1200" dirty="0" smtClean="0">
                <a:solidFill>
                  <a:schemeClr val="tx1"/>
                </a:solidFill>
                <a:latin typeface="+mn-lt"/>
                <a:ea typeface="+mn-ea"/>
                <a:cs typeface="+mn-cs"/>
              </a:rPr>
              <a:t>Most of these instructions are not visible or accessible by the students </a:t>
            </a:r>
          </a:p>
          <a:p>
            <a:pPr lvl="2" rtl="0"/>
            <a:r>
              <a:rPr lang="en-US" sz="1200" kern="1200" dirty="0" smtClean="0">
                <a:solidFill>
                  <a:schemeClr val="tx1"/>
                </a:solidFill>
                <a:latin typeface="+mn-lt"/>
                <a:ea typeface="+mn-ea"/>
                <a:cs typeface="+mn-cs"/>
              </a:rPr>
              <a:t>These hidden instructions tell the NXT what to do when it is turned on and how to interpret the programs that the students will write</a:t>
            </a:r>
          </a:p>
          <a:p>
            <a:pPr lvl="2" rtl="0"/>
            <a:r>
              <a:rPr lang="en-US" sz="1200" kern="1200" dirty="0" smtClean="0">
                <a:solidFill>
                  <a:schemeClr val="tx1"/>
                </a:solidFill>
                <a:latin typeface="+mn-lt"/>
                <a:ea typeface="+mn-ea"/>
                <a:cs typeface="+mn-cs"/>
              </a:rPr>
              <a:t>A few sample programs can be deleted by students to make more room for their programs</a:t>
            </a:r>
          </a:p>
          <a:p>
            <a:endParaRPr lang="en-US" dirty="0"/>
          </a:p>
        </p:txBody>
      </p:sp>
      <p:sp>
        <p:nvSpPr>
          <p:cNvPr id="4" name="Slide Number Placeholder 3"/>
          <p:cNvSpPr>
            <a:spLocks noGrp="1"/>
          </p:cNvSpPr>
          <p:nvPr>
            <p:ph type="sldNum" sz="quarter" idx="10"/>
          </p:nvPr>
        </p:nvSpPr>
        <p:spPr/>
        <p:txBody>
          <a:bodyPr/>
          <a:lstStyle/>
          <a:p>
            <a:fld id="{1B0D41A3-1F29-438C-BDEF-0DCCD83287C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aseline="0" dirty="0" smtClean="0"/>
              <a:t>Slide 3</a:t>
            </a:r>
          </a:p>
          <a:p>
            <a:r>
              <a:rPr lang="en-US" sz="1200" kern="1200" baseline="0" dirty="0" smtClean="0">
                <a:solidFill>
                  <a:schemeClr val="tx1"/>
                </a:solidFill>
                <a:latin typeface="+mn-lt"/>
                <a:ea typeface="+mn-ea"/>
                <a:cs typeface="+mn-cs"/>
              </a:rPr>
              <a:t>The NXT Flash memory is 256KB (Kilobytes) in size </a:t>
            </a:r>
          </a:p>
          <a:p>
            <a:pPr lvl="1"/>
            <a:r>
              <a:rPr lang="en-US" sz="1200" kern="1200" baseline="0" dirty="0" smtClean="0">
                <a:solidFill>
                  <a:schemeClr val="tx1"/>
                </a:solidFill>
                <a:latin typeface="+mn-lt"/>
                <a:ea typeface="+mn-ea"/>
                <a:cs typeface="+mn-cs"/>
              </a:rPr>
              <a:t>CD quality music is roughly 1MB (Megabyte) per minute</a:t>
            </a:r>
          </a:p>
          <a:p>
            <a:pPr lvl="1"/>
            <a:r>
              <a:rPr lang="en-US" sz="1200" kern="1200" baseline="0" dirty="0" smtClean="0">
                <a:solidFill>
                  <a:schemeClr val="tx1"/>
                </a:solidFill>
                <a:latin typeface="+mn-lt"/>
                <a:ea typeface="+mn-ea"/>
                <a:cs typeface="+mn-cs"/>
              </a:rPr>
              <a:t>NXT Flash Memory would only hold about 15 seconds of CD quality music</a:t>
            </a:r>
          </a:p>
          <a:p>
            <a:pPr lvl="1"/>
            <a:r>
              <a:rPr lang="en-US" sz="1200" kern="1200" baseline="0" dirty="0" smtClean="0">
                <a:solidFill>
                  <a:schemeClr val="tx1"/>
                </a:solidFill>
                <a:latin typeface="+mn-lt"/>
                <a:ea typeface="+mn-ea"/>
                <a:cs typeface="+mn-cs"/>
              </a:rPr>
              <a:t>Remind students they can view the Flash Memory contents with the “NXT window” </a:t>
            </a:r>
          </a:p>
          <a:p>
            <a:pPr lvl="2"/>
            <a:r>
              <a:rPr lang="en-US" sz="1200" kern="1200" baseline="0" dirty="0" smtClean="0">
                <a:solidFill>
                  <a:schemeClr val="tx1"/>
                </a:solidFill>
                <a:latin typeface="+mn-lt"/>
                <a:ea typeface="+mn-ea"/>
                <a:cs typeface="+mn-cs"/>
              </a:rPr>
              <a:t>From the NXT-G software, this is the upper left button (with the embossed NXT Brick symbol) in the control cluster</a:t>
            </a:r>
          </a:p>
          <a:p>
            <a:pPr lvl="1"/>
            <a:r>
              <a:rPr lang="en-US" sz="1200" kern="1200" baseline="0" dirty="0" smtClean="0">
                <a:solidFill>
                  <a:schemeClr val="tx1"/>
                </a:solidFill>
                <a:latin typeface="+mn-lt"/>
                <a:ea typeface="+mn-ea"/>
                <a:cs typeface="+mn-cs"/>
              </a:rPr>
              <a:t>This was “Procedure 1” from the demo in the “ NXT Computer" lesson</a:t>
            </a:r>
          </a:p>
          <a:p>
            <a:r>
              <a:rPr lang="en-US" sz="1200" kern="1200" baseline="0" dirty="0" smtClean="0">
                <a:solidFill>
                  <a:schemeClr val="tx1"/>
                </a:solidFill>
                <a:latin typeface="+mn-lt"/>
                <a:ea typeface="+mn-ea"/>
                <a:cs typeface="+mn-cs"/>
              </a:rPr>
              <a:t>Note the version number of the firmware</a:t>
            </a:r>
          </a:p>
          <a:p>
            <a:r>
              <a:rPr lang="en-US" sz="1200" kern="1200" baseline="0" dirty="0" smtClean="0">
                <a:solidFill>
                  <a:schemeClr val="tx1"/>
                </a:solidFill>
                <a:latin typeface="+mn-lt"/>
                <a:ea typeface="+mn-ea"/>
                <a:cs typeface="+mn-cs"/>
              </a:rPr>
              <a:t>Note that the Free Storage is much less than 256KB </a:t>
            </a:r>
          </a:p>
          <a:p>
            <a:pPr lvl="1"/>
            <a:r>
              <a:rPr lang="en-US" sz="1200" kern="1200" baseline="0" dirty="0" smtClean="0">
                <a:solidFill>
                  <a:schemeClr val="tx1"/>
                </a:solidFill>
                <a:latin typeface="+mn-lt"/>
                <a:ea typeface="+mn-ea"/>
                <a:cs typeface="+mn-cs"/>
              </a:rPr>
              <a:t>The firmware (both hidden and unhidden portions) are using over half the Flash Memory</a:t>
            </a:r>
          </a:p>
          <a:p>
            <a:pPr lvl="1"/>
            <a:r>
              <a:rPr lang="en-US" sz="1200" kern="1200" baseline="0" dirty="0" smtClean="0">
                <a:solidFill>
                  <a:schemeClr val="tx1"/>
                </a:solidFill>
                <a:latin typeface="+mn-lt"/>
                <a:ea typeface="+mn-ea"/>
                <a:cs typeface="+mn-cs"/>
              </a:rPr>
              <a:t>Some of the unhidden manufacturer programs are listed on the left side of the Memory window </a:t>
            </a:r>
          </a:p>
          <a:p>
            <a:pPr lvl="2"/>
            <a:r>
              <a:rPr lang="en-US" sz="1200" kern="1200" baseline="0" dirty="0" smtClean="0">
                <a:solidFill>
                  <a:schemeClr val="tx1"/>
                </a:solidFill>
                <a:latin typeface="+mn-lt"/>
                <a:ea typeface="+mn-ea"/>
                <a:cs typeface="+mn-cs"/>
              </a:rPr>
              <a:t>Deleting this programs will free up more space for the students files</a:t>
            </a:r>
          </a:p>
          <a:p>
            <a:pPr lvl="2"/>
            <a:r>
              <a:rPr lang="en-US" sz="1200" kern="1200" baseline="0" dirty="0" smtClean="0">
                <a:solidFill>
                  <a:schemeClr val="tx1"/>
                </a:solidFill>
                <a:latin typeface="+mn-lt"/>
                <a:ea typeface="+mn-ea"/>
                <a:cs typeface="+mn-cs"/>
              </a:rPr>
              <a:t>Students will need to periodically come to this window and delete files they are not using anymore to free up space for their new programs</a:t>
            </a:r>
          </a:p>
          <a:p>
            <a:r>
              <a:rPr lang="en-US" sz="1200" u="sng" baseline="0" dirty="0" smtClean="0"/>
              <a:t>Downloading NXT Firmware</a:t>
            </a:r>
            <a:endParaRPr lang="en-US" sz="1200" baseline="0" dirty="0" smtClean="0"/>
          </a:p>
          <a:p>
            <a:r>
              <a:rPr lang="en-US" sz="1200" baseline="0" dirty="0" smtClean="0"/>
              <a:t>Have students complete </a:t>
            </a:r>
            <a:r>
              <a:rPr lang="en-US" sz="1200" b="1" kern="1200" baseline="0" dirty="0" smtClean="0">
                <a:solidFill>
                  <a:schemeClr val="tx1"/>
                </a:solidFill>
                <a:latin typeface="+mn-lt"/>
                <a:ea typeface="+mn-ea"/>
                <a:cs typeface="+mn-cs"/>
                <a:hlinkClick r:id="rId3"/>
              </a:rPr>
              <a:t>NXT Firmware Task Assignment </a:t>
            </a:r>
            <a:r>
              <a:rPr lang="en-US" sz="1200" baseline="0" dirty="0" smtClean="0"/>
              <a:t>[11]</a:t>
            </a:r>
          </a:p>
          <a:p>
            <a:r>
              <a:rPr lang="en-US" sz="1200" baseline="0" dirty="0" smtClean="0"/>
              <a:t>This will be the student’s first direct use of the NXT Video Trainer 2 and NXT-G software</a:t>
            </a:r>
          </a:p>
          <a:p>
            <a:r>
              <a:rPr lang="en-US" sz="1200" kern="1200" baseline="0" dirty="0" smtClean="0">
                <a:solidFill>
                  <a:schemeClr val="tx1"/>
                </a:solidFill>
                <a:latin typeface="+mn-lt"/>
                <a:ea typeface="+mn-ea"/>
                <a:cs typeface="+mn-cs"/>
              </a:rPr>
              <a:t>Have student open both programs</a:t>
            </a:r>
          </a:p>
          <a:p>
            <a:r>
              <a:rPr lang="en-US" sz="1200" kern="1200" baseline="0" dirty="0" smtClean="0">
                <a:solidFill>
                  <a:schemeClr val="tx1"/>
                </a:solidFill>
                <a:latin typeface="+mn-lt"/>
                <a:ea typeface="+mn-ea"/>
                <a:cs typeface="+mn-cs"/>
              </a:rPr>
              <a:t>Connect NXT Brick to computer with USB cable</a:t>
            </a:r>
          </a:p>
          <a:p>
            <a:r>
              <a:rPr lang="en-US" sz="1200" kern="1200" baseline="0" dirty="0" smtClean="0">
                <a:solidFill>
                  <a:schemeClr val="tx1"/>
                </a:solidFill>
                <a:latin typeface="+mn-lt"/>
                <a:ea typeface="+mn-ea"/>
                <a:cs typeface="+mn-cs"/>
              </a:rPr>
              <a:t>Follow the steps in the Task Assignment</a:t>
            </a:r>
          </a:p>
          <a:p>
            <a:r>
              <a:rPr lang="en-US" sz="1200" b="1" baseline="0" dirty="0" smtClean="0"/>
              <a:t>Source URL:</a:t>
            </a:r>
            <a:r>
              <a:rPr lang="en-US" sz="1200" baseline="0" dirty="0" smtClean="0"/>
              <a:t> </a:t>
            </a:r>
            <a:r>
              <a:rPr lang="en-US" sz="1200" kern="1200" baseline="0" dirty="0" smtClean="0">
                <a:solidFill>
                  <a:schemeClr val="tx1"/>
                </a:solidFill>
                <a:latin typeface="+mn-lt"/>
                <a:ea typeface="+mn-ea"/>
                <a:cs typeface="+mn-cs"/>
                <a:hlinkClick r:id="rId4"/>
              </a:rPr>
              <a:t>http://stemrobotics.cs.pdx.edu/node/398</a:t>
            </a:r>
            <a:endParaRPr lang="en-US" sz="1200" baseline="0" dirty="0" smtClean="0"/>
          </a:p>
          <a:p>
            <a:endParaRPr lang="en-US" dirty="0"/>
          </a:p>
        </p:txBody>
      </p:sp>
      <p:sp>
        <p:nvSpPr>
          <p:cNvPr id="4" name="Slide Number Placeholder 3"/>
          <p:cNvSpPr>
            <a:spLocks noGrp="1"/>
          </p:cNvSpPr>
          <p:nvPr>
            <p:ph type="sldNum" sz="quarter" idx="10"/>
          </p:nvPr>
        </p:nvSpPr>
        <p:spPr/>
        <p:txBody>
          <a:bodyPr/>
          <a:lstStyle/>
          <a:p>
            <a:fld id="{1B0D41A3-1F29-438C-BDEF-0DCCD83287C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Firmware is the instructions given to the hardware by the manufacturer (Lego) </a:t>
            </a:r>
          </a:p>
          <a:p>
            <a:pPr lvl="1"/>
            <a:r>
              <a:rPr lang="en-US" sz="1200" kern="1200" dirty="0" smtClean="0">
                <a:solidFill>
                  <a:schemeClr val="tx1"/>
                </a:solidFill>
                <a:latin typeface="+mn-lt"/>
                <a:ea typeface="+mn-ea"/>
                <a:cs typeface="+mn-cs"/>
              </a:rPr>
              <a:t>Most of these instructions are not visible or accessible by the students </a:t>
            </a:r>
          </a:p>
          <a:p>
            <a:pPr lvl="2" rtl="0"/>
            <a:r>
              <a:rPr lang="en-US" sz="1200" kern="1200" dirty="0" smtClean="0">
                <a:solidFill>
                  <a:schemeClr val="tx1"/>
                </a:solidFill>
                <a:latin typeface="+mn-lt"/>
                <a:ea typeface="+mn-ea"/>
                <a:cs typeface="+mn-cs"/>
              </a:rPr>
              <a:t>These hidden instructions tell the NXT what to do when it is turned on and how to interpret the programs that the students will write</a:t>
            </a:r>
          </a:p>
          <a:p>
            <a:pPr lvl="2" rtl="0"/>
            <a:r>
              <a:rPr lang="en-US" sz="1200" kern="1200" dirty="0" smtClean="0">
                <a:solidFill>
                  <a:schemeClr val="tx1"/>
                </a:solidFill>
                <a:latin typeface="+mn-lt"/>
                <a:ea typeface="+mn-ea"/>
                <a:cs typeface="+mn-cs"/>
              </a:rPr>
              <a:t>A few sample programs can be deleted by students to make more room for their programs</a:t>
            </a:r>
          </a:p>
          <a:p>
            <a:endParaRPr lang="en-US" dirty="0"/>
          </a:p>
        </p:txBody>
      </p:sp>
      <p:sp>
        <p:nvSpPr>
          <p:cNvPr id="4" name="Slide Number Placeholder 3"/>
          <p:cNvSpPr>
            <a:spLocks noGrp="1"/>
          </p:cNvSpPr>
          <p:nvPr>
            <p:ph type="sldNum" sz="quarter" idx="10"/>
          </p:nvPr>
        </p:nvSpPr>
        <p:spPr/>
        <p:txBody>
          <a:bodyPr/>
          <a:lstStyle/>
          <a:p>
            <a:fld id="{1B0D41A3-1F29-438C-BDEF-0DCCD83287C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Firmware is the instructions given to the hardware by the manufacturer (Lego) </a:t>
            </a:r>
          </a:p>
          <a:p>
            <a:pPr lvl="1"/>
            <a:r>
              <a:rPr lang="en-US" sz="1200" kern="1200" dirty="0" smtClean="0">
                <a:solidFill>
                  <a:schemeClr val="tx1"/>
                </a:solidFill>
                <a:latin typeface="+mn-lt"/>
                <a:ea typeface="+mn-ea"/>
                <a:cs typeface="+mn-cs"/>
              </a:rPr>
              <a:t>Most of these instructions are not visible or accessible by the students </a:t>
            </a:r>
          </a:p>
          <a:p>
            <a:pPr lvl="2" rtl="0"/>
            <a:r>
              <a:rPr lang="en-US" sz="1200" kern="1200" dirty="0" smtClean="0">
                <a:solidFill>
                  <a:schemeClr val="tx1"/>
                </a:solidFill>
                <a:latin typeface="+mn-lt"/>
                <a:ea typeface="+mn-ea"/>
                <a:cs typeface="+mn-cs"/>
              </a:rPr>
              <a:t>These hidden instructions tell the NXT what to do when it is turned on and how to interpret the programs that the students will write</a:t>
            </a:r>
          </a:p>
          <a:p>
            <a:pPr lvl="2" rtl="0"/>
            <a:r>
              <a:rPr lang="en-US" sz="1200" b="1" kern="1200" dirty="0" smtClean="0">
                <a:solidFill>
                  <a:schemeClr val="tx1"/>
                </a:solidFill>
                <a:latin typeface="+mn-lt"/>
                <a:ea typeface="+mn-ea"/>
                <a:cs typeface="+mn-cs"/>
              </a:rPr>
              <a:t>A few sample programs can be deleted by students to make more room for their programs</a:t>
            </a:r>
          </a:p>
          <a:p>
            <a:pPr lvl="1"/>
            <a:endParaRPr lang="en-US" sz="500" kern="1200" baseline="0" dirty="0" smtClean="0">
              <a:solidFill>
                <a:schemeClr val="tx1"/>
              </a:solidFill>
              <a:latin typeface="+mn-lt"/>
              <a:ea typeface="+mn-ea"/>
              <a:cs typeface="+mn-cs"/>
            </a:endParaRPr>
          </a:p>
          <a:p>
            <a:pPr lvl="1"/>
            <a:r>
              <a:rPr lang="en-US" sz="500" kern="1200" baseline="0" dirty="0" smtClean="0">
                <a:solidFill>
                  <a:schemeClr val="tx1"/>
                </a:solidFill>
                <a:latin typeface="+mn-lt"/>
                <a:ea typeface="+mn-ea"/>
                <a:cs typeface="+mn-cs"/>
              </a:rPr>
              <a:t>The firmware (both hidden and unhidden portions) are using over half the Flash Memory</a:t>
            </a:r>
          </a:p>
          <a:p>
            <a:pPr lvl="1"/>
            <a:r>
              <a:rPr lang="en-US" sz="500" kern="1200" baseline="0" dirty="0" smtClean="0">
                <a:solidFill>
                  <a:schemeClr val="tx1"/>
                </a:solidFill>
                <a:latin typeface="+mn-lt"/>
                <a:ea typeface="+mn-ea"/>
                <a:cs typeface="+mn-cs"/>
              </a:rPr>
              <a:t>Some of the unhidden manufacturer programs are listed on the left side of the Memory window </a:t>
            </a:r>
          </a:p>
          <a:p>
            <a:pPr lvl="2"/>
            <a:r>
              <a:rPr lang="en-US" sz="500" b="1" kern="1200" baseline="0" dirty="0" smtClean="0">
                <a:solidFill>
                  <a:srgbClr val="FFFF00"/>
                </a:solidFill>
                <a:latin typeface="+mn-lt"/>
                <a:ea typeface="+mn-ea"/>
                <a:cs typeface="+mn-cs"/>
              </a:rPr>
              <a:t>Deleting this programs will free up more space for the students files</a:t>
            </a:r>
          </a:p>
          <a:p>
            <a:pPr lvl="2"/>
            <a:r>
              <a:rPr lang="en-US" sz="500" kern="1200" baseline="0" dirty="0" smtClean="0">
                <a:solidFill>
                  <a:schemeClr val="tx1"/>
                </a:solidFill>
                <a:latin typeface="+mn-lt"/>
                <a:ea typeface="+mn-ea"/>
                <a:cs typeface="+mn-cs"/>
              </a:rPr>
              <a:t>Students will need to periodically come to this window and delete files they are not using anymore to free up space for their new programs</a:t>
            </a:r>
          </a:p>
          <a:p>
            <a:endParaRPr lang="en-US" dirty="0"/>
          </a:p>
        </p:txBody>
      </p:sp>
      <p:sp>
        <p:nvSpPr>
          <p:cNvPr id="4" name="Slide Number Placeholder 3"/>
          <p:cNvSpPr>
            <a:spLocks noGrp="1"/>
          </p:cNvSpPr>
          <p:nvPr>
            <p:ph type="sldNum" sz="quarter" idx="10"/>
          </p:nvPr>
        </p:nvSpPr>
        <p:spPr/>
        <p:txBody>
          <a:bodyPr/>
          <a:lstStyle/>
          <a:p>
            <a:fld id="{1B0D41A3-1F29-438C-BDEF-0DCCD83287C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Unit review.  </a:t>
            </a:r>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18</a:t>
            </a:fld>
            <a:endParaRPr lang="en-US">
              <a:solidFill>
                <a:prstClr val="black"/>
              </a:solidFill>
            </a:endParaRPr>
          </a:p>
        </p:txBody>
      </p:sp>
    </p:spTree>
    <p:extLst>
      <p:ext uri="{BB962C8B-B14F-4D97-AF65-F5344CB8AC3E}">
        <p14:creationId xmlns:p14="http://schemas.microsoft.com/office/powerpoint/2010/main" val="943303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00" baseline="0" dirty="0" smtClean="0"/>
              <a:t>Published on </a:t>
            </a:r>
            <a:r>
              <a:rPr lang="en-US" sz="300" i="1" baseline="0" dirty="0" err="1" smtClean="0"/>
              <a:t>STEMRobotics</a:t>
            </a:r>
            <a:r>
              <a:rPr lang="en-US" sz="300" baseline="0" dirty="0" smtClean="0"/>
              <a:t> (</a:t>
            </a:r>
            <a:r>
              <a:rPr lang="en-US" sz="300" kern="1200" baseline="0" dirty="0" smtClean="0">
                <a:solidFill>
                  <a:schemeClr val="tx1"/>
                </a:solidFill>
                <a:latin typeface="+mn-lt"/>
                <a:ea typeface="+mn-ea"/>
                <a:cs typeface="+mn-cs"/>
                <a:hlinkClick r:id="rId3"/>
              </a:rPr>
              <a:t>http://stemrobotics.cs.pdx.edu</a:t>
            </a:r>
            <a:r>
              <a:rPr lang="en-US" sz="300" baseline="0" dirty="0" smtClean="0"/>
              <a:t>)</a:t>
            </a:r>
          </a:p>
          <a:p>
            <a:r>
              <a:rPr lang="en-US" sz="300" kern="1200" baseline="0" dirty="0" smtClean="0">
                <a:solidFill>
                  <a:schemeClr val="tx1"/>
                </a:solidFill>
                <a:latin typeface="+mn-lt"/>
                <a:ea typeface="+mn-ea"/>
                <a:cs typeface="+mn-cs"/>
                <a:hlinkClick r:id="rId3" action="ppaction://hlinkfile"/>
              </a:rPr>
              <a:t>Home</a:t>
            </a:r>
            <a:r>
              <a:rPr lang="en-US" sz="300" baseline="0" dirty="0" smtClean="0"/>
              <a:t> &gt; NXT Firmware</a:t>
            </a:r>
          </a:p>
          <a:p>
            <a:r>
              <a:rPr lang="en-US" sz="800" b="1" dirty="0" smtClean="0"/>
              <a:t>Lesson</a:t>
            </a:r>
            <a:r>
              <a:rPr lang="en-US" sz="800" b="1" dirty="0" smtClean="0"/>
              <a:t>: </a:t>
            </a:r>
            <a:r>
              <a:rPr lang="en-US" sz="800" b="1" kern="1200" dirty="0" smtClean="0">
                <a:solidFill>
                  <a:schemeClr val="tx1"/>
                </a:solidFill>
                <a:latin typeface="+mn-lt"/>
                <a:ea typeface="+mn-ea"/>
                <a:cs typeface="+mn-cs"/>
                <a:hlinkClick r:id="rId4"/>
              </a:rPr>
              <a:t>NXT </a:t>
            </a:r>
            <a:r>
              <a:rPr lang="en-US" sz="800" b="1" kern="1200" dirty="0" smtClean="0">
                <a:solidFill>
                  <a:schemeClr val="tx1"/>
                </a:solidFill>
                <a:latin typeface="+mn-lt"/>
                <a:ea typeface="+mn-ea"/>
                <a:cs typeface="+mn-cs"/>
                <a:hlinkClick r:id="rId4"/>
              </a:rPr>
              <a:t>Firmware</a:t>
            </a:r>
            <a:r>
              <a:rPr lang="en-US" sz="800" b="1" dirty="0" smtClean="0"/>
              <a:t> [1]</a:t>
            </a:r>
          </a:p>
          <a:p>
            <a:r>
              <a:rPr lang="en-US" sz="800" dirty="0" smtClean="0"/>
              <a:t>Submitted by </a:t>
            </a:r>
            <a:r>
              <a:rPr lang="en-US" sz="800" kern="1200" dirty="0" smtClean="0">
                <a:solidFill>
                  <a:schemeClr val="tx1"/>
                </a:solidFill>
                <a:latin typeface="+mn-lt"/>
                <a:ea typeface="+mn-ea"/>
                <a:cs typeface="+mn-cs"/>
                <a:hlinkClick r:id="rId5" tooltip="View user profile."/>
              </a:rPr>
              <a:t>Randy Steele</a:t>
            </a:r>
            <a:r>
              <a:rPr lang="en-US" sz="800" dirty="0" smtClean="0"/>
              <a:t> [2] on 12 July, 2011 - 19:19 </a:t>
            </a:r>
          </a:p>
          <a:p>
            <a:r>
              <a:rPr lang="en-US" sz="800" dirty="0" smtClean="0"/>
              <a:t>Overview</a:t>
            </a:r>
            <a:r>
              <a:rPr lang="en-US" sz="800" dirty="0" smtClean="0"/>
              <a:t>: </a:t>
            </a:r>
          </a:p>
          <a:p>
            <a:r>
              <a:rPr lang="en-US" sz="800" dirty="0" smtClean="0"/>
              <a:t>The goal of this lesson is to explore the concept of firmware using the NXT. Students will connect the NXT to a computer to download firmware and explore its contents.</a:t>
            </a:r>
          </a:p>
          <a:p>
            <a:r>
              <a:rPr lang="en-US" sz="800" dirty="0" smtClean="0"/>
              <a:t>Objectives:</a:t>
            </a:r>
            <a:r>
              <a:rPr lang="en-US" sz="800" smtClean="0"/>
              <a:t> </a:t>
            </a:r>
            <a:r>
              <a:rPr lang="en-US" sz="800" smtClean="0"/>
              <a:t>Student </a:t>
            </a:r>
            <a:r>
              <a:rPr lang="en-US" sz="800" dirty="0" smtClean="0"/>
              <a:t>will be able to:</a:t>
            </a:r>
          </a:p>
          <a:p>
            <a:r>
              <a:rPr lang="en-US" sz="800" dirty="0" smtClean="0"/>
              <a:t>1. Distinguish firmware from software</a:t>
            </a:r>
          </a:p>
          <a:p>
            <a:r>
              <a:rPr lang="en-US" sz="800" dirty="0" smtClean="0"/>
              <a:t>2. Explain the role of the NXT firmware</a:t>
            </a:r>
          </a:p>
          <a:p>
            <a:r>
              <a:rPr lang="en-US" sz="800" dirty="0" smtClean="0"/>
              <a:t>3. Update the NXT firmware</a:t>
            </a:r>
          </a:p>
          <a:p>
            <a:r>
              <a:rPr lang="en-US" sz="800" dirty="0" smtClean="0"/>
              <a:t>Instruction Guide: </a:t>
            </a:r>
          </a:p>
          <a:p>
            <a:r>
              <a:rPr lang="en-US" sz="800" kern="1200" dirty="0" smtClean="0">
                <a:solidFill>
                  <a:schemeClr val="tx1"/>
                </a:solidFill>
                <a:latin typeface="+mn-lt"/>
                <a:ea typeface="+mn-ea"/>
                <a:cs typeface="+mn-cs"/>
                <a:hlinkClick r:id="rId6"/>
              </a:rPr>
              <a:t>NXT Firmware</a:t>
            </a:r>
            <a:r>
              <a:rPr lang="en-US" sz="800" dirty="0" smtClean="0"/>
              <a:t> [10]</a:t>
            </a:r>
          </a:p>
          <a:p>
            <a:r>
              <a:rPr lang="en-US" sz="800" dirty="0" smtClean="0"/>
              <a:t>Primary Instructional Material: </a:t>
            </a:r>
          </a:p>
          <a:p>
            <a:r>
              <a:rPr lang="en-US" sz="800" kern="1200" dirty="0" smtClean="0">
                <a:solidFill>
                  <a:schemeClr val="tx1"/>
                </a:solidFill>
                <a:latin typeface="+mn-lt"/>
                <a:ea typeface="+mn-ea"/>
                <a:cs typeface="+mn-cs"/>
                <a:hlinkClick r:id="rId7"/>
              </a:rPr>
              <a:t>NXT Firmware</a:t>
            </a:r>
            <a:r>
              <a:rPr lang="en-US" sz="800" dirty="0" smtClean="0"/>
              <a:t> [11]</a:t>
            </a:r>
          </a:p>
          <a:p>
            <a:r>
              <a:rPr lang="en-US" sz="800" dirty="0" smtClean="0"/>
              <a:t>Differentiated Instruction Material: Alternative: </a:t>
            </a:r>
          </a:p>
          <a:p>
            <a:r>
              <a:rPr lang="en-US" sz="800" kern="1200" dirty="0" smtClean="0">
                <a:solidFill>
                  <a:schemeClr val="tx1"/>
                </a:solidFill>
                <a:latin typeface="+mn-lt"/>
                <a:ea typeface="+mn-ea"/>
                <a:cs typeface="+mn-cs"/>
                <a:hlinkClick r:id="rId8"/>
              </a:rPr>
              <a:t>NXT Firmware (incl. Summative Assessment)</a:t>
            </a:r>
            <a:r>
              <a:rPr lang="en-US" sz="800" dirty="0" smtClean="0"/>
              <a:t> [12]</a:t>
            </a:r>
          </a:p>
          <a:p>
            <a:r>
              <a:rPr lang="en-US" sz="800" dirty="0" smtClean="0"/>
              <a:t>Differentiated Instruction Material: Supplemental: </a:t>
            </a:r>
          </a:p>
          <a:p>
            <a:r>
              <a:rPr lang="en-US" sz="800" kern="1200" dirty="0" smtClean="0">
                <a:solidFill>
                  <a:schemeClr val="tx1"/>
                </a:solidFill>
                <a:latin typeface="+mn-lt"/>
                <a:ea typeface="+mn-ea"/>
                <a:cs typeface="+mn-cs"/>
                <a:hlinkClick r:id="rId9"/>
              </a:rPr>
              <a:t>NXT </a:t>
            </a:r>
            <a:r>
              <a:rPr lang="en-US" sz="800" kern="1200" dirty="0" err="1" smtClean="0">
                <a:solidFill>
                  <a:schemeClr val="tx1"/>
                </a:solidFill>
                <a:latin typeface="+mn-lt"/>
                <a:ea typeface="+mn-ea"/>
                <a:cs typeface="+mn-cs"/>
                <a:hlinkClick r:id="rId9"/>
              </a:rPr>
              <a:t>Firmware_Video</a:t>
            </a:r>
            <a:r>
              <a:rPr lang="en-US" sz="800" dirty="0" smtClean="0"/>
              <a:t> [13]</a:t>
            </a:r>
          </a:p>
          <a:p>
            <a:r>
              <a:rPr lang="en-US" sz="800" dirty="0" smtClean="0"/>
              <a:t>Formative Assessment: </a:t>
            </a:r>
          </a:p>
          <a:p>
            <a:r>
              <a:rPr lang="en-US" sz="800" kern="1200" dirty="0" smtClean="0">
                <a:solidFill>
                  <a:schemeClr val="tx1"/>
                </a:solidFill>
                <a:latin typeface="+mn-lt"/>
                <a:ea typeface="+mn-ea"/>
                <a:cs typeface="+mn-cs"/>
                <a:hlinkClick r:id="rId10"/>
              </a:rPr>
              <a:t>NXT </a:t>
            </a:r>
            <a:r>
              <a:rPr lang="en-US" sz="800" kern="1200" dirty="0" err="1" smtClean="0">
                <a:solidFill>
                  <a:schemeClr val="tx1"/>
                </a:solidFill>
                <a:latin typeface="+mn-lt"/>
                <a:ea typeface="+mn-ea"/>
                <a:cs typeface="+mn-cs"/>
                <a:hlinkClick r:id="rId10"/>
              </a:rPr>
              <a:t>Firmware_Starters</a:t>
            </a:r>
            <a:r>
              <a:rPr lang="en-US" sz="800" dirty="0" smtClean="0"/>
              <a:t> [14]</a:t>
            </a:r>
          </a:p>
          <a:p>
            <a:r>
              <a:rPr lang="en-US" sz="800" kern="1200" dirty="0" smtClean="0">
                <a:solidFill>
                  <a:schemeClr val="tx1"/>
                </a:solidFill>
                <a:latin typeface="+mn-lt"/>
                <a:ea typeface="+mn-ea"/>
                <a:cs typeface="+mn-cs"/>
                <a:hlinkClick r:id="rId11"/>
              </a:rPr>
              <a:t>NXT Firmware (with Formative Assessment)</a:t>
            </a:r>
            <a:r>
              <a:rPr lang="en-US" sz="800" dirty="0" smtClean="0"/>
              <a:t> [15]</a:t>
            </a:r>
          </a:p>
          <a:p>
            <a:r>
              <a:rPr lang="en-US" sz="800" dirty="0" smtClean="0"/>
              <a:t>Summative Assessment: </a:t>
            </a:r>
          </a:p>
          <a:p>
            <a:r>
              <a:rPr lang="en-US" sz="800" kern="1200" dirty="0" smtClean="0">
                <a:solidFill>
                  <a:schemeClr val="tx1"/>
                </a:solidFill>
                <a:latin typeface="+mn-lt"/>
                <a:ea typeface="+mn-ea"/>
                <a:cs typeface="+mn-cs"/>
                <a:hlinkClick r:id="rId12"/>
              </a:rPr>
              <a:t>NXT </a:t>
            </a:r>
            <a:r>
              <a:rPr lang="en-US" sz="800" kern="1200" dirty="0" err="1" smtClean="0">
                <a:solidFill>
                  <a:schemeClr val="tx1"/>
                </a:solidFill>
                <a:latin typeface="+mn-lt"/>
                <a:ea typeface="+mn-ea"/>
                <a:cs typeface="+mn-cs"/>
                <a:hlinkClick r:id="rId12"/>
              </a:rPr>
              <a:t>Firmware_Worksheet</a:t>
            </a:r>
            <a:r>
              <a:rPr lang="en-US" sz="800" dirty="0" smtClean="0"/>
              <a:t> [16]</a:t>
            </a:r>
          </a:p>
          <a:p>
            <a:r>
              <a:rPr lang="en-US" sz="400" baseline="0" dirty="0" smtClean="0"/>
              <a:t>Education Level: </a:t>
            </a:r>
            <a:r>
              <a:rPr lang="en-US" sz="400" kern="1200" baseline="0" dirty="0" smtClean="0">
                <a:solidFill>
                  <a:schemeClr val="tx1"/>
                </a:solidFill>
                <a:latin typeface="+mn-lt"/>
                <a:ea typeface="+mn-ea"/>
                <a:cs typeface="+mn-cs"/>
                <a:hlinkClick r:id="rId13"/>
              </a:rPr>
              <a:t>Middle </a:t>
            </a:r>
            <a:r>
              <a:rPr lang="en-US" sz="400" kern="1200" baseline="0" dirty="0" smtClean="0">
                <a:solidFill>
                  <a:schemeClr val="tx1"/>
                </a:solidFill>
                <a:latin typeface="+mn-lt"/>
                <a:ea typeface="+mn-ea"/>
                <a:cs typeface="+mn-cs"/>
                <a:hlinkClick r:id="rId13"/>
              </a:rPr>
              <a:t>School</a:t>
            </a:r>
            <a:r>
              <a:rPr lang="en-US" sz="400" baseline="0" dirty="0" smtClean="0"/>
              <a:t> [</a:t>
            </a:r>
            <a:r>
              <a:rPr lang="en-US" sz="400" baseline="0" dirty="0" smtClean="0"/>
              <a:t>17]</a:t>
            </a:r>
            <a:r>
              <a:rPr lang="en-US" sz="400" kern="1200" baseline="0" dirty="0" smtClean="0">
                <a:solidFill>
                  <a:schemeClr val="tx1"/>
                </a:solidFill>
                <a:latin typeface="+mn-lt"/>
                <a:ea typeface="+mn-ea"/>
                <a:cs typeface="+mn-cs"/>
                <a:hlinkClick r:id="rId14"/>
              </a:rPr>
              <a:t>High </a:t>
            </a:r>
            <a:r>
              <a:rPr lang="en-US" sz="400" kern="1200" baseline="0" dirty="0" smtClean="0">
                <a:solidFill>
                  <a:schemeClr val="tx1"/>
                </a:solidFill>
                <a:latin typeface="+mn-lt"/>
                <a:ea typeface="+mn-ea"/>
                <a:cs typeface="+mn-cs"/>
                <a:hlinkClick r:id="rId14"/>
              </a:rPr>
              <a:t>School</a:t>
            </a:r>
            <a:r>
              <a:rPr lang="en-US" sz="400" baseline="0" dirty="0" smtClean="0"/>
              <a:t> [</a:t>
            </a:r>
            <a:r>
              <a:rPr lang="en-US" sz="400" baseline="0" dirty="0" smtClean="0"/>
              <a:t>18]Scope </a:t>
            </a:r>
            <a:r>
              <a:rPr lang="en-US" sz="400" baseline="0" dirty="0" smtClean="0"/>
              <a:t>&amp; Sequence: </a:t>
            </a:r>
            <a:r>
              <a:rPr lang="en-US" sz="400" kern="1200" baseline="0" dirty="0" smtClean="0">
                <a:solidFill>
                  <a:schemeClr val="tx1"/>
                </a:solidFill>
                <a:latin typeface="+mn-lt"/>
                <a:ea typeface="+mn-ea"/>
                <a:cs typeface="+mn-cs"/>
                <a:hlinkClick r:id="rId15"/>
              </a:rPr>
              <a:t>Robotics</a:t>
            </a:r>
            <a:r>
              <a:rPr lang="en-US" sz="400" baseline="0" dirty="0" smtClean="0"/>
              <a:t> </a:t>
            </a:r>
            <a:r>
              <a:rPr lang="en-US" sz="400" baseline="0" dirty="0" smtClean="0"/>
              <a:t>[</a:t>
            </a:r>
            <a:r>
              <a:rPr lang="en-US" sz="400" baseline="0" dirty="0" smtClean="0"/>
              <a:t>19]Focus </a:t>
            </a:r>
            <a:r>
              <a:rPr lang="en-US" sz="400" baseline="0" dirty="0" smtClean="0"/>
              <a:t>Subject: </a:t>
            </a:r>
            <a:r>
              <a:rPr lang="en-US" sz="400" kern="1200" baseline="0" dirty="0" smtClean="0">
                <a:solidFill>
                  <a:schemeClr val="tx1"/>
                </a:solidFill>
                <a:latin typeface="+mn-lt"/>
                <a:ea typeface="+mn-ea"/>
                <a:cs typeface="+mn-cs"/>
                <a:hlinkClick r:id="rId16"/>
              </a:rPr>
              <a:t>Computing </a:t>
            </a:r>
            <a:r>
              <a:rPr lang="en-US" sz="400" kern="1200" baseline="0" dirty="0" smtClean="0">
                <a:solidFill>
                  <a:schemeClr val="tx1"/>
                </a:solidFill>
                <a:latin typeface="+mn-lt"/>
                <a:ea typeface="+mn-ea"/>
                <a:cs typeface="+mn-cs"/>
                <a:hlinkClick r:id="rId16"/>
              </a:rPr>
              <a:t>/ Computer Science</a:t>
            </a:r>
            <a:r>
              <a:rPr lang="en-US" sz="400" baseline="0" dirty="0" smtClean="0"/>
              <a:t> [</a:t>
            </a:r>
            <a:r>
              <a:rPr lang="en-US" sz="400" baseline="0" dirty="0" smtClean="0"/>
              <a:t>20]</a:t>
            </a:r>
            <a:r>
              <a:rPr lang="en-US" sz="400" kern="1200" baseline="0" dirty="0" smtClean="0">
                <a:solidFill>
                  <a:schemeClr val="tx1"/>
                </a:solidFill>
                <a:latin typeface="+mn-lt"/>
                <a:ea typeface="+mn-ea"/>
                <a:cs typeface="+mn-cs"/>
                <a:hlinkClick r:id="rId17"/>
              </a:rPr>
              <a:t>Robotics </a:t>
            </a:r>
            <a:r>
              <a:rPr lang="en-US" sz="400" kern="1200" baseline="0" dirty="0" smtClean="0">
                <a:solidFill>
                  <a:schemeClr val="tx1"/>
                </a:solidFill>
                <a:latin typeface="+mn-lt"/>
                <a:ea typeface="+mn-ea"/>
                <a:cs typeface="+mn-cs"/>
                <a:hlinkClick r:id="rId17"/>
              </a:rPr>
              <a:t>Hardware</a:t>
            </a:r>
            <a:r>
              <a:rPr lang="en-US" sz="400" baseline="0" dirty="0" smtClean="0"/>
              <a:t> [</a:t>
            </a:r>
            <a:r>
              <a:rPr lang="en-US" sz="400" baseline="0" dirty="0" smtClean="0"/>
              <a:t>21]</a:t>
            </a:r>
            <a:r>
              <a:rPr lang="en-US" sz="400" kern="1200" baseline="0" dirty="0" smtClean="0">
                <a:solidFill>
                  <a:schemeClr val="tx1"/>
                </a:solidFill>
                <a:latin typeface="+mn-lt"/>
                <a:ea typeface="+mn-ea"/>
                <a:cs typeface="+mn-cs"/>
                <a:hlinkClick r:id="rId18"/>
              </a:rPr>
              <a:t>Robotics </a:t>
            </a:r>
            <a:r>
              <a:rPr lang="en-US" sz="400" kern="1200" baseline="0" dirty="0" smtClean="0">
                <a:solidFill>
                  <a:schemeClr val="tx1"/>
                </a:solidFill>
                <a:latin typeface="+mn-lt"/>
                <a:ea typeface="+mn-ea"/>
                <a:cs typeface="+mn-cs"/>
                <a:hlinkClick r:id="rId18"/>
              </a:rPr>
              <a:t>Software</a:t>
            </a:r>
            <a:r>
              <a:rPr lang="en-US" sz="400" baseline="0" dirty="0" smtClean="0"/>
              <a:t> [</a:t>
            </a:r>
            <a:r>
              <a:rPr lang="en-US" sz="400" baseline="0" dirty="0" smtClean="0"/>
              <a:t>22]HW </a:t>
            </a:r>
            <a:r>
              <a:rPr lang="en-US" sz="400" baseline="0" dirty="0" smtClean="0"/>
              <a:t>Platform: </a:t>
            </a:r>
            <a:r>
              <a:rPr lang="en-US" sz="400" kern="1200" baseline="0" dirty="0" smtClean="0">
                <a:solidFill>
                  <a:schemeClr val="tx1"/>
                </a:solidFill>
                <a:latin typeface="+mn-lt"/>
                <a:ea typeface="+mn-ea"/>
                <a:cs typeface="+mn-cs"/>
                <a:hlinkClick r:id="rId19"/>
              </a:rPr>
              <a:t>NXT</a:t>
            </a:r>
            <a:r>
              <a:rPr lang="en-US" sz="400" baseline="0" dirty="0" smtClean="0"/>
              <a:t> </a:t>
            </a:r>
            <a:r>
              <a:rPr lang="en-US" sz="400" baseline="0" dirty="0" smtClean="0"/>
              <a:t>[</a:t>
            </a:r>
            <a:r>
              <a:rPr lang="en-US" sz="400" baseline="0" dirty="0" smtClean="0"/>
              <a:t>23]SW </a:t>
            </a:r>
            <a:r>
              <a:rPr lang="en-US" sz="400" baseline="0" dirty="0" smtClean="0"/>
              <a:t>Platform: </a:t>
            </a:r>
            <a:r>
              <a:rPr lang="en-US" sz="400" kern="1200" baseline="0" dirty="0" smtClean="0">
                <a:solidFill>
                  <a:schemeClr val="tx1"/>
                </a:solidFill>
                <a:latin typeface="+mn-lt"/>
                <a:ea typeface="+mn-ea"/>
                <a:cs typeface="+mn-cs"/>
                <a:hlinkClick r:id="rId20"/>
              </a:rPr>
              <a:t>NXT-G</a:t>
            </a:r>
            <a:r>
              <a:rPr lang="en-US" sz="400" baseline="0" dirty="0" smtClean="0"/>
              <a:t> </a:t>
            </a:r>
            <a:r>
              <a:rPr lang="en-US" sz="400" baseline="0" dirty="0" smtClean="0"/>
              <a:t>[</a:t>
            </a:r>
            <a:r>
              <a:rPr lang="en-US" sz="400" baseline="0" dirty="0" smtClean="0"/>
              <a:t>24]Interactivity </a:t>
            </a:r>
            <a:r>
              <a:rPr lang="en-US" sz="400" baseline="0" dirty="0" smtClean="0"/>
              <a:t>Style: </a:t>
            </a:r>
            <a:r>
              <a:rPr lang="en-US" sz="400" kern="1200" baseline="0" dirty="0" smtClean="0">
                <a:solidFill>
                  <a:schemeClr val="tx1"/>
                </a:solidFill>
                <a:latin typeface="+mn-lt"/>
                <a:ea typeface="+mn-ea"/>
                <a:cs typeface="+mn-cs"/>
                <a:hlinkClick r:id="rId21"/>
              </a:rPr>
              <a:t>Mixed</a:t>
            </a:r>
            <a:r>
              <a:rPr lang="en-US" sz="400" baseline="0" dirty="0" smtClean="0"/>
              <a:t> </a:t>
            </a:r>
            <a:r>
              <a:rPr lang="en-US" sz="400" baseline="0" dirty="0" smtClean="0"/>
              <a:t>[</a:t>
            </a:r>
            <a:r>
              <a:rPr lang="en-US" sz="400" baseline="0" dirty="0" smtClean="0"/>
              <a:t>25]Copyright </a:t>
            </a:r>
            <a:r>
              <a:rPr lang="en-US" sz="400" baseline="0" dirty="0" smtClean="0"/>
              <a:t>2011 (c) by the author. All rights </a:t>
            </a:r>
            <a:r>
              <a:rPr lang="en-US" sz="400" baseline="0" dirty="0" err="1" smtClean="0"/>
              <a:t>reserved.</a:t>
            </a:r>
            <a:r>
              <a:rPr lang="en-US" sz="400" b="1" baseline="0" dirty="0" err="1" smtClean="0"/>
              <a:t>Source</a:t>
            </a:r>
            <a:r>
              <a:rPr lang="en-US" sz="400" b="1" baseline="0" dirty="0" smtClean="0"/>
              <a:t> </a:t>
            </a:r>
            <a:r>
              <a:rPr lang="en-US" sz="400" b="1" baseline="0" dirty="0" smtClean="0"/>
              <a:t>URL:</a:t>
            </a:r>
            <a:r>
              <a:rPr lang="en-US" sz="400" baseline="0" dirty="0" smtClean="0"/>
              <a:t> </a:t>
            </a:r>
            <a:r>
              <a:rPr lang="en-US" sz="400" kern="1200" baseline="0" dirty="0" smtClean="0">
                <a:solidFill>
                  <a:schemeClr val="tx1"/>
                </a:solidFill>
                <a:latin typeface="+mn-lt"/>
                <a:ea typeface="+mn-ea"/>
                <a:cs typeface="+mn-cs"/>
                <a:hlinkClick r:id="rId4"/>
              </a:rPr>
              <a:t>http://</a:t>
            </a:r>
            <a:r>
              <a:rPr lang="en-US" sz="400" kern="1200" baseline="0" dirty="0" smtClean="0">
                <a:solidFill>
                  <a:schemeClr val="tx1"/>
                </a:solidFill>
                <a:latin typeface="+mn-lt"/>
                <a:ea typeface="+mn-ea"/>
                <a:cs typeface="+mn-cs"/>
                <a:hlinkClick r:id="rId4"/>
              </a:rPr>
              <a:t>stemrobotics.cs.pdx.edu/node/399</a:t>
            </a:r>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kern="1200" dirty="0" smtClean="0">
                <a:solidFill>
                  <a:schemeClr val="tx1"/>
                </a:solidFill>
                <a:latin typeface="+mn-lt"/>
                <a:ea typeface="+mn-ea"/>
                <a:cs typeface="+mn-cs"/>
              </a:rPr>
              <a:t>Task Assignment</a:t>
            </a:r>
            <a:endParaRPr lang="en-US" sz="10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NXT Firmware</a:t>
            </a:r>
            <a:br>
              <a:rPr lang="en-US" sz="1200" b="1" kern="1200" dirty="0" smtClean="0">
                <a:solidFill>
                  <a:schemeClr val="tx1"/>
                </a:solidFill>
                <a:latin typeface="+mn-lt"/>
                <a:ea typeface="+mn-ea"/>
                <a:cs typeface="+mn-cs"/>
              </a:rPr>
            </a:br>
            <a:endParaRPr lang="en-US" sz="10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Name:_________________________          	Period:___	       Date:________      Score:_____/10</a:t>
            </a:r>
            <a:endParaRPr lang="en-US" sz="11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r>
              <a:rPr lang="en-US" sz="1200" b="1" u="sng" kern="1200" dirty="0" smtClean="0">
                <a:solidFill>
                  <a:schemeClr val="tx1"/>
                </a:solidFill>
                <a:latin typeface="+mn-lt"/>
                <a:ea typeface="+mn-ea"/>
                <a:cs typeface="+mn-cs"/>
              </a:rPr>
              <a:t>From within NXT-G, open a new program and then open the “NXT Window”</a:t>
            </a:r>
            <a:br>
              <a:rPr lang="en-US" sz="1200" b="1" u="sng"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What is your battery voltage level?</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What is the name of your NXT Brick (you can change it if you like)?</a:t>
            </a:r>
            <a:br>
              <a:rPr lang="en-US" sz="1200" b="1" kern="1200" dirty="0" smtClean="0">
                <a:solidFill>
                  <a:schemeClr val="tx1"/>
                </a:solidFill>
                <a:latin typeface="+mn-lt"/>
                <a:ea typeface="+mn-ea"/>
                <a:cs typeface="+mn-cs"/>
              </a:rPr>
            </a:br>
            <a:r>
              <a:rPr lang="en-US" sz="1100" b="1" kern="1200" dirty="0" smtClean="0">
                <a:solidFill>
                  <a:schemeClr val="tx1"/>
                </a:solidFill>
                <a:latin typeface="+mn-lt"/>
                <a:ea typeface="+mn-ea"/>
                <a:cs typeface="+mn-cs"/>
              </a:rPr>
              <a:t>What firmware version does your brick have?</a:t>
            </a:r>
            <a:br>
              <a:rPr lang="en-US" sz="1100" b="1" kern="1200" dirty="0" smtClean="0">
                <a:solidFill>
                  <a:schemeClr val="tx1"/>
                </a:solidFill>
                <a:latin typeface="+mn-lt"/>
                <a:ea typeface="+mn-ea"/>
                <a:cs typeface="+mn-cs"/>
              </a:rPr>
            </a:br>
            <a:r>
              <a:rPr lang="en-US" sz="1100" b="1" kern="1200" dirty="0" smtClean="0">
                <a:solidFill>
                  <a:schemeClr val="tx1"/>
                </a:solidFill>
                <a:latin typeface="+mn-lt"/>
                <a:ea typeface="+mn-ea"/>
                <a:cs typeface="+mn-cs"/>
              </a:rPr>
              <a:t/>
            </a:r>
            <a:br>
              <a:rPr lang="en-US" sz="1100" b="1" kern="1200" dirty="0" smtClean="0">
                <a:solidFill>
                  <a:schemeClr val="tx1"/>
                </a:solidFill>
                <a:latin typeface="+mn-lt"/>
                <a:ea typeface="+mn-ea"/>
                <a:cs typeface="+mn-cs"/>
              </a:rPr>
            </a:br>
            <a:r>
              <a:rPr lang="en-US" sz="1200" b="1" u="sng" kern="1200" dirty="0" smtClean="0">
                <a:solidFill>
                  <a:schemeClr val="tx1"/>
                </a:solidFill>
                <a:latin typeface="+mn-lt"/>
                <a:ea typeface="+mn-ea"/>
                <a:cs typeface="+mn-cs"/>
              </a:rPr>
              <a:t>Follow the “Downloading Firmware” Video in Video Trainer 2 – Basics</a:t>
            </a:r>
            <a:br>
              <a:rPr lang="en-US" sz="1200" b="1" u="sng"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(Note: Do </a:t>
            </a:r>
            <a:r>
              <a:rPr lang="en-US" sz="1200" u="sng" kern="1200" dirty="0" smtClean="0">
                <a:solidFill>
                  <a:schemeClr val="tx1"/>
                </a:solidFill>
                <a:latin typeface="+mn-lt"/>
                <a:ea typeface="+mn-ea"/>
                <a:cs typeface="+mn-cs"/>
              </a:rPr>
              <a:t>not</a:t>
            </a:r>
            <a:r>
              <a:rPr lang="en-US" sz="1200" kern="1200" dirty="0" smtClean="0">
                <a:solidFill>
                  <a:schemeClr val="tx1"/>
                </a:solidFill>
                <a:latin typeface="+mn-lt"/>
                <a:ea typeface="+mn-ea"/>
                <a:cs typeface="+mn-cs"/>
              </a:rPr>
              <a:t> update the firmware if the version on your brick is newer than the one offered by the NXT-G firmware update screen.  Also, do not proceed to the next video as instructed at the end of this video)</a:t>
            </a:r>
            <a:r>
              <a:rPr lang="en-US" sz="1200" b="1" u="sng" kern="1200" dirty="0" smtClean="0">
                <a:solidFill>
                  <a:schemeClr val="tx1"/>
                </a:solidFill>
                <a:latin typeface="+mn-lt"/>
                <a:ea typeface="+mn-ea"/>
                <a:cs typeface="+mn-cs"/>
              </a:rPr>
              <a:t/>
            </a:r>
            <a:br>
              <a:rPr lang="en-US" sz="1200" b="1" u="sng"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Answer the four Questions at the end of the video:</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What firmware version does your brick have after the update?</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How much Free Storage space does your brick have after the update?</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What files are located in the memory after the update (select “Memory” in NXT Window screen)?</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
            </a:r>
            <a:br>
              <a:rPr lang="en-US" sz="1200" b="1" kern="1200" dirty="0" smtClean="0">
                <a:solidFill>
                  <a:schemeClr val="tx1"/>
                </a:solidFill>
                <a:latin typeface="+mn-lt"/>
                <a:ea typeface="+mn-ea"/>
                <a:cs typeface="+mn-cs"/>
              </a:rPr>
            </a:br>
            <a:r>
              <a:rPr lang="en-US" sz="1400" b="1" u="sng" kern="1200" dirty="0" smtClean="0">
                <a:solidFill>
                  <a:schemeClr val="tx1"/>
                </a:solidFill>
                <a:latin typeface="+mn-lt"/>
                <a:ea typeface="+mn-ea"/>
                <a:cs typeface="+mn-cs"/>
              </a:rPr>
              <a:t>Delete all the programs in the memory</a:t>
            </a:r>
            <a:r>
              <a:rPr lang="en-US" sz="1200" b="1" kern="1200" dirty="0" smtClean="0">
                <a:solidFill>
                  <a:schemeClr val="tx1"/>
                </a:solidFill>
                <a:latin typeface="+mn-lt"/>
                <a:ea typeface="+mn-ea"/>
                <a:cs typeface="+mn-cs"/>
              </a:rPr>
              <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How much Free Storage space does your brick have after deleting all the files?</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What is your battery voltage level now?</a:t>
            </a:r>
            <a:br>
              <a:rPr lang="en-US" sz="1200" b="1" kern="1200" dirty="0" smtClean="0">
                <a:solidFill>
                  <a:schemeClr val="tx1"/>
                </a:solidFill>
                <a:latin typeface="+mn-lt"/>
                <a:ea typeface="+mn-ea"/>
                <a:cs typeface="+mn-cs"/>
              </a:rPr>
            </a:br>
            <a:endParaRPr lang="en-US" sz="1100" kern="1200" dirty="0" smtClean="0">
              <a:solidFill>
                <a:schemeClr val="tx1"/>
              </a:solidFill>
              <a:latin typeface="+mn-lt"/>
              <a:ea typeface="+mn-ea"/>
              <a:cs typeface="+mn-cs"/>
            </a:endParaRPr>
          </a:p>
          <a:p>
            <a:endParaRPr lang="en-US" dirty="0">
              <a:effectLst/>
            </a:endParaRP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800" dirty="0" smtClean="0"/>
              <a:t>Published on </a:t>
            </a:r>
            <a:r>
              <a:rPr lang="en-US" sz="800" i="1" dirty="0" err="1" smtClean="0"/>
              <a:t>STEMRobotics</a:t>
            </a:r>
            <a:r>
              <a:rPr lang="en-US" sz="800" dirty="0" smtClean="0"/>
              <a:t> (</a:t>
            </a:r>
            <a:r>
              <a:rPr lang="en-US" sz="800" kern="1200" dirty="0" smtClean="0">
                <a:solidFill>
                  <a:schemeClr val="tx1"/>
                </a:solidFill>
                <a:latin typeface="+mn-lt"/>
                <a:ea typeface="+mn-ea"/>
                <a:cs typeface="+mn-cs"/>
                <a:hlinkClick r:id="rId3"/>
              </a:rPr>
              <a:t>http://stemrobotics.cs.pdx.edu</a:t>
            </a:r>
            <a:r>
              <a:rPr lang="en-US" sz="800" dirty="0" smtClean="0"/>
              <a:t>)</a:t>
            </a:r>
          </a:p>
          <a:p>
            <a:r>
              <a:rPr lang="en-US" sz="800" kern="1200" dirty="0" smtClean="0">
                <a:solidFill>
                  <a:schemeClr val="tx1"/>
                </a:solidFill>
                <a:latin typeface="+mn-lt"/>
                <a:ea typeface="+mn-ea"/>
                <a:cs typeface="+mn-cs"/>
                <a:hlinkClick r:id="rId3" action="ppaction://hlinkfile"/>
              </a:rPr>
              <a:t>Home</a:t>
            </a:r>
            <a:r>
              <a:rPr lang="en-US" sz="800" dirty="0" smtClean="0"/>
              <a:t> &gt; NXT </a:t>
            </a:r>
            <a:r>
              <a:rPr lang="en-US" sz="800" dirty="0" err="1" smtClean="0"/>
              <a:t>Firmware_Video</a:t>
            </a:r>
            <a:endParaRPr lang="en-US" sz="800" dirty="0" smtClean="0"/>
          </a:p>
          <a:p>
            <a:r>
              <a:rPr lang="en-US" sz="800" b="1" dirty="0" smtClean="0"/>
              <a:t>Instructional Material:</a:t>
            </a:r>
          </a:p>
          <a:p>
            <a:r>
              <a:rPr lang="en-US" sz="800" b="1" kern="1200" dirty="0" smtClean="0">
                <a:solidFill>
                  <a:schemeClr val="tx1"/>
                </a:solidFill>
                <a:latin typeface="+mn-lt"/>
                <a:ea typeface="+mn-ea"/>
                <a:cs typeface="+mn-cs"/>
                <a:hlinkClick r:id="rId4"/>
              </a:rPr>
              <a:t>NXT </a:t>
            </a:r>
            <a:r>
              <a:rPr lang="en-US" sz="800" b="1" kern="1200" dirty="0" err="1" smtClean="0">
                <a:solidFill>
                  <a:schemeClr val="tx1"/>
                </a:solidFill>
                <a:latin typeface="+mn-lt"/>
                <a:ea typeface="+mn-ea"/>
                <a:cs typeface="+mn-cs"/>
                <a:hlinkClick r:id="rId4"/>
              </a:rPr>
              <a:t>Firmware_Video</a:t>
            </a:r>
            <a:r>
              <a:rPr lang="en-US" sz="800" b="1" dirty="0" smtClean="0"/>
              <a:t> [1]</a:t>
            </a:r>
          </a:p>
          <a:p>
            <a:r>
              <a:rPr lang="en-US" sz="800" dirty="0" smtClean="0"/>
              <a:t>Submitted by </a:t>
            </a:r>
            <a:r>
              <a:rPr lang="en-US" sz="800" kern="1200" dirty="0" smtClean="0">
                <a:solidFill>
                  <a:schemeClr val="tx1"/>
                </a:solidFill>
                <a:latin typeface="+mn-lt"/>
                <a:ea typeface="+mn-ea"/>
                <a:cs typeface="+mn-cs"/>
                <a:hlinkClick r:id="rId5" tooltip="View user profile."/>
              </a:rPr>
              <a:t>Randy Steele</a:t>
            </a:r>
            <a:r>
              <a:rPr lang="en-US" sz="800" dirty="0" smtClean="0"/>
              <a:t> [2] on 12 July, 2011 - 19:45 </a:t>
            </a:r>
          </a:p>
          <a:p>
            <a:r>
              <a:rPr lang="en-US" sz="1200" b="1" kern="1200" dirty="0" smtClean="0">
                <a:solidFill>
                  <a:schemeClr val="tx1"/>
                </a:solidFill>
                <a:latin typeface="+mn-lt"/>
                <a:ea typeface="+mn-ea"/>
                <a:cs typeface="+mn-cs"/>
                <a:hlinkClick r:id="rId6"/>
              </a:rPr>
              <a:t>This Editor Introduction video</a:t>
            </a:r>
            <a:r>
              <a:rPr lang="en-US" dirty="0" smtClean="0"/>
              <a:t> [5] was developed by Dale </a:t>
            </a:r>
            <a:r>
              <a:rPr lang="en-US" dirty="0" err="1" smtClean="0"/>
              <a:t>Yocum</a:t>
            </a:r>
            <a:r>
              <a:rPr lang="en-US" dirty="0" smtClean="0"/>
              <a:t> (Catlin Gabel School, Portland, OR) as part of his NXT Tutorial series. These videos have been linked as Differentiated Instructional Resources in their corresponding lessons in STEM Robo101. This Editor Introduction video covers some of the features used in the Firmware lab and other capabilities of the NXT-G editor that will be used in future lessons.</a:t>
            </a:r>
          </a:p>
          <a:p>
            <a:r>
              <a:rPr lang="en-US" sz="500" baseline="0" dirty="0" smtClean="0"/>
              <a:t>Material Type: Tutorial</a:t>
            </a:r>
          </a:p>
          <a:p>
            <a:r>
              <a:rPr lang="en-US" sz="500" baseline="0" dirty="0" smtClean="0"/>
              <a:t>Education Level: </a:t>
            </a:r>
          </a:p>
          <a:p>
            <a:r>
              <a:rPr lang="en-US" sz="500" kern="1200" baseline="0" dirty="0" smtClean="0">
                <a:solidFill>
                  <a:schemeClr val="tx1"/>
                </a:solidFill>
                <a:latin typeface="+mn-lt"/>
                <a:ea typeface="+mn-ea"/>
                <a:cs typeface="+mn-cs"/>
                <a:hlinkClick r:id="rId7"/>
              </a:rPr>
              <a:t>Middle School</a:t>
            </a:r>
            <a:r>
              <a:rPr lang="en-US" sz="500" baseline="0" dirty="0" smtClean="0"/>
              <a:t> [6]</a:t>
            </a:r>
          </a:p>
          <a:p>
            <a:r>
              <a:rPr lang="en-US" sz="500" kern="1200" baseline="0" dirty="0" smtClean="0">
                <a:solidFill>
                  <a:schemeClr val="tx1"/>
                </a:solidFill>
                <a:latin typeface="+mn-lt"/>
                <a:ea typeface="+mn-ea"/>
                <a:cs typeface="+mn-cs"/>
                <a:hlinkClick r:id="rId8"/>
              </a:rPr>
              <a:t>High School</a:t>
            </a:r>
            <a:r>
              <a:rPr lang="en-US" sz="500" baseline="0" dirty="0" smtClean="0"/>
              <a:t> [7]</a:t>
            </a:r>
          </a:p>
          <a:p>
            <a:r>
              <a:rPr lang="en-US" sz="500" baseline="0" dirty="0" smtClean="0"/>
              <a:t>Focus Subject: </a:t>
            </a:r>
          </a:p>
          <a:p>
            <a:r>
              <a:rPr lang="en-US" sz="500" kern="1200" baseline="0" dirty="0" smtClean="0">
                <a:solidFill>
                  <a:schemeClr val="tx1"/>
                </a:solidFill>
                <a:latin typeface="+mn-lt"/>
                <a:ea typeface="+mn-ea"/>
                <a:cs typeface="+mn-cs"/>
                <a:hlinkClick r:id="rId9"/>
              </a:rPr>
              <a:t>Engineering</a:t>
            </a:r>
            <a:r>
              <a:rPr lang="en-US" sz="500" baseline="0" dirty="0" smtClean="0"/>
              <a:t> [8]</a:t>
            </a:r>
          </a:p>
          <a:p>
            <a:r>
              <a:rPr lang="en-US" sz="500" kern="1200" baseline="0" dirty="0" smtClean="0">
                <a:solidFill>
                  <a:schemeClr val="tx1"/>
                </a:solidFill>
                <a:latin typeface="+mn-lt"/>
                <a:ea typeface="+mn-ea"/>
                <a:cs typeface="+mn-cs"/>
                <a:hlinkClick r:id="rId10"/>
              </a:rPr>
              <a:t>Humanities</a:t>
            </a:r>
            <a:r>
              <a:rPr lang="en-US" sz="500" baseline="0" dirty="0" smtClean="0"/>
              <a:t> [9]</a:t>
            </a:r>
          </a:p>
          <a:p>
            <a:r>
              <a:rPr lang="en-US" sz="500" kern="1200" baseline="0" dirty="0" smtClean="0">
                <a:solidFill>
                  <a:schemeClr val="tx1"/>
                </a:solidFill>
                <a:latin typeface="+mn-lt"/>
                <a:ea typeface="+mn-ea"/>
                <a:cs typeface="+mn-cs"/>
                <a:hlinkClick r:id="rId11"/>
              </a:rPr>
              <a:t>Mathematics</a:t>
            </a:r>
            <a:r>
              <a:rPr lang="en-US" sz="500" baseline="0" dirty="0" smtClean="0"/>
              <a:t> [10]</a:t>
            </a:r>
          </a:p>
          <a:p>
            <a:r>
              <a:rPr lang="en-US" sz="500" kern="1200" baseline="0" dirty="0" smtClean="0">
                <a:solidFill>
                  <a:schemeClr val="tx1"/>
                </a:solidFill>
                <a:latin typeface="+mn-lt"/>
                <a:ea typeface="+mn-ea"/>
                <a:cs typeface="+mn-cs"/>
                <a:hlinkClick r:id="rId12"/>
              </a:rPr>
              <a:t>Robotics Hardware</a:t>
            </a:r>
            <a:r>
              <a:rPr lang="en-US" sz="500" baseline="0" dirty="0" smtClean="0"/>
              <a:t> [11]</a:t>
            </a:r>
          </a:p>
          <a:p>
            <a:r>
              <a:rPr lang="en-US" sz="500" kern="1200" baseline="0" dirty="0" smtClean="0">
                <a:solidFill>
                  <a:schemeClr val="tx1"/>
                </a:solidFill>
                <a:latin typeface="+mn-lt"/>
                <a:ea typeface="+mn-ea"/>
                <a:cs typeface="+mn-cs"/>
                <a:hlinkClick r:id="rId13"/>
              </a:rPr>
              <a:t>Robotics Software</a:t>
            </a:r>
            <a:r>
              <a:rPr lang="en-US" sz="500" baseline="0" dirty="0" smtClean="0"/>
              <a:t> [12]</a:t>
            </a:r>
          </a:p>
          <a:p>
            <a:r>
              <a:rPr lang="en-US" sz="500" kern="1200" baseline="0" dirty="0" smtClean="0">
                <a:solidFill>
                  <a:schemeClr val="tx1"/>
                </a:solidFill>
                <a:latin typeface="+mn-lt"/>
                <a:ea typeface="+mn-ea"/>
                <a:cs typeface="+mn-cs"/>
                <a:hlinkClick r:id="rId14"/>
              </a:rPr>
              <a:t>Science</a:t>
            </a:r>
            <a:r>
              <a:rPr lang="en-US" sz="500" baseline="0" dirty="0" smtClean="0"/>
              <a:t> [13]</a:t>
            </a:r>
          </a:p>
          <a:p>
            <a:r>
              <a:rPr lang="en-US" sz="500" kern="1200" baseline="0" dirty="0" smtClean="0">
                <a:solidFill>
                  <a:schemeClr val="tx1"/>
                </a:solidFill>
                <a:latin typeface="+mn-lt"/>
                <a:ea typeface="+mn-ea"/>
                <a:cs typeface="+mn-cs"/>
                <a:hlinkClick r:id="rId15"/>
              </a:rPr>
              <a:t>Technology</a:t>
            </a:r>
            <a:r>
              <a:rPr lang="en-US" sz="500" baseline="0" dirty="0" smtClean="0"/>
              <a:t> [14]</a:t>
            </a:r>
          </a:p>
          <a:p>
            <a:r>
              <a:rPr lang="en-US" sz="500" baseline="0" dirty="0" smtClean="0"/>
              <a:t>HW Platform: </a:t>
            </a:r>
          </a:p>
          <a:p>
            <a:r>
              <a:rPr lang="en-US" sz="500" kern="1200" baseline="0" dirty="0" smtClean="0">
                <a:solidFill>
                  <a:schemeClr val="tx1"/>
                </a:solidFill>
                <a:latin typeface="+mn-lt"/>
                <a:ea typeface="+mn-ea"/>
                <a:cs typeface="+mn-cs"/>
                <a:hlinkClick r:id="rId16"/>
              </a:rPr>
              <a:t>NXT</a:t>
            </a:r>
            <a:r>
              <a:rPr lang="en-US" sz="500" baseline="0" dirty="0" smtClean="0"/>
              <a:t> [15]</a:t>
            </a:r>
          </a:p>
          <a:p>
            <a:r>
              <a:rPr lang="en-US" sz="500" baseline="0" dirty="0" smtClean="0"/>
              <a:t>SW Platform: </a:t>
            </a:r>
          </a:p>
          <a:p>
            <a:r>
              <a:rPr lang="en-US" sz="500" kern="1200" baseline="0" dirty="0" smtClean="0">
                <a:solidFill>
                  <a:schemeClr val="tx1"/>
                </a:solidFill>
                <a:latin typeface="+mn-lt"/>
                <a:ea typeface="+mn-ea"/>
                <a:cs typeface="+mn-cs"/>
                <a:hlinkClick r:id="rId17"/>
              </a:rPr>
              <a:t>NXT-G</a:t>
            </a:r>
            <a:r>
              <a:rPr lang="en-US" sz="500" baseline="0" dirty="0" smtClean="0"/>
              <a:t> [16]</a:t>
            </a:r>
          </a:p>
          <a:p>
            <a:r>
              <a:rPr lang="en-US" sz="500" baseline="0" dirty="0" smtClean="0"/>
              <a:t>Interactivity Style: </a:t>
            </a:r>
          </a:p>
          <a:p>
            <a:r>
              <a:rPr lang="en-US" sz="500" kern="1200" baseline="0" dirty="0" smtClean="0">
                <a:solidFill>
                  <a:schemeClr val="tx1"/>
                </a:solidFill>
                <a:latin typeface="+mn-lt"/>
                <a:ea typeface="+mn-ea"/>
                <a:cs typeface="+mn-cs"/>
                <a:hlinkClick r:id="rId18"/>
              </a:rPr>
              <a:t>Mixed</a:t>
            </a:r>
            <a:r>
              <a:rPr lang="en-US" sz="500" baseline="0" dirty="0" smtClean="0"/>
              <a:t> [17]</a:t>
            </a:r>
          </a:p>
          <a:p>
            <a:r>
              <a:rPr lang="en-US" sz="500" baseline="0" dirty="0" smtClean="0"/>
              <a:t>Copyright (c) 2011 by the author. All rights reserved.</a:t>
            </a:r>
          </a:p>
          <a:p>
            <a:r>
              <a:rPr lang="en-US" sz="500" b="1" baseline="0" dirty="0" smtClean="0"/>
              <a:t>Source URL:</a:t>
            </a:r>
            <a:r>
              <a:rPr lang="en-US" sz="500" baseline="0" dirty="0" smtClean="0"/>
              <a:t> </a:t>
            </a:r>
            <a:r>
              <a:rPr lang="en-US" sz="500" kern="1200" baseline="0" dirty="0" smtClean="0">
                <a:solidFill>
                  <a:schemeClr val="tx1"/>
                </a:solidFill>
                <a:latin typeface="+mn-lt"/>
                <a:ea typeface="+mn-ea"/>
                <a:cs typeface="+mn-cs"/>
                <a:hlinkClick r:id="rId4"/>
              </a:rPr>
              <a:t>http://stemrobotics.cs.pdx.edu/node/404</a:t>
            </a:r>
            <a:endParaRPr lang="en-US" sz="500" baseline="0" dirty="0" smtClean="0"/>
          </a:p>
          <a:p>
            <a:endParaRPr lang="en-US" dirty="0"/>
          </a:p>
        </p:txBody>
      </p:sp>
      <p:sp>
        <p:nvSpPr>
          <p:cNvPr id="4" name="Slide Number Placeholder 3"/>
          <p:cNvSpPr>
            <a:spLocks noGrp="1"/>
          </p:cNvSpPr>
          <p:nvPr>
            <p:ph type="sldNum" sz="quarter" idx="10"/>
          </p:nvPr>
        </p:nvSpPr>
        <p:spPr/>
        <p:txBody>
          <a:bodyPr/>
          <a:lstStyle/>
          <a:p>
            <a:fld id="{1B0D41A3-1F29-438C-BDEF-0DCCD83287C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Published on </a:t>
            </a:r>
            <a:r>
              <a:rPr lang="en-US" i="1" dirty="0" err="1" smtClean="0"/>
              <a:t>STEMRobotics</a:t>
            </a:r>
            <a:r>
              <a:rPr lang="en-US" dirty="0" smtClean="0"/>
              <a:t> (</a:t>
            </a:r>
            <a:r>
              <a:rPr lang="en-US" sz="1200" kern="1200" dirty="0" smtClean="0">
                <a:solidFill>
                  <a:schemeClr val="tx1"/>
                </a:solidFill>
                <a:latin typeface="+mn-lt"/>
                <a:ea typeface="+mn-ea"/>
                <a:cs typeface="+mn-cs"/>
                <a:hlinkClick r:id="rId3"/>
              </a:rPr>
              <a:t>http://stemrobotics.cs.pdx.edu</a:t>
            </a:r>
            <a:r>
              <a:rPr lang="en-US" dirty="0" smtClean="0"/>
              <a:t>)</a:t>
            </a:r>
          </a:p>
          <a:p>
            <a:r>
              <a:rPr lang="en-US" sz="1200" kern="1200" dirty="0" smtClean="0">
                <a:solidFill>
                  <a:schemeClr val="tx1"/>
                </a:solidFill>
                <a:latin typeface="+mn-lt"/>
                <a:ea typeface="+mn-ea"/>
                <a:cs typeface="+mn-cs"/>
                <a:hlinkClick r:id="rId3" action="ppaction://hlinkfile"/>
              </a:rPr>
              <a:t>Home</a:t>
            </a:r>
            <a:r>
              <a:rPr lang="en-US" dirty="0" smtClean="0"/>
              <a:t> &gt; NXT Firmware</a:t>
            </a:r>
          </a:p>
          <a:p>
            <a:r>
              <a:rPr lang="en-US" b="1" dirty="0" smtClean="0"/>
              <a:t>Instruction Guide:</a:t>
            </a:r>
          </a:p>
          <a:p>
            <a:r>
              <a:rPr lang="en-US" sz="1200" b="1" kern="1200" dirty="0" smtClean="0">
                <a:solidFill>
                  <a:schemeClr val="tx1"/>
                </a:solidFill>
                <a:latin typeface="+mn-lt"/>
                <a:ea typeface="+mn-ea"/>
                <a:cs typeface="+mn-cs"/>
                <a:hlinkClick r:id="rId4"/>
              </a:rPr>
              <a:t>NXT Firmware</a:t>
            </a:r>
            <a:r>
              <a:rPr lang="en-US" b="1" dirty="0" smtClean="0"/>
              <a:t> [1]</a:t>
            </a:r>
          </a:p>
          <a:p>
            <a:r>
              <a:rPr lang="en-US" dirty="0" smtClean="0"/>
              <a:t>Submitted by </a:t>
            </a:r>
            <a:r>
              <a:rPr lang="en-US" sz="1200" kern="1200" dirty="0" smtClean="0">
                <a:solidFill>
                  <a:schemeClr val="tx1"/>
                </a:solidFill>
                <a:latin typeface="+mn-lt"/>
                <a:ea typeface="+mn-ea"/>
                <a:cs typeface="+mn-cs"/>
                <a:hlinkClick r:id="rId5" tooltip="View user profile."/>
              </a:rPr>
              <a:t>Randy Steele</a:t>
            </a:r>
            <a:r>
              <a:rPr lang="en-US" dirty="0" smtClean="0"/>
              <a:t> [2] on 12 July, 2011 - 19:19 </a:t>
            </a:r>
          </a:p>
          <a:p>
            <a:endParaRPr lang="en-US" dirty="0" smtClean="0"/>
          </a:p>
          <a:p>
            <a:r>
              <a:rPr lang="en-US" dirty="0" smtClean="0"/>
              <a:t>Walk through </a:t>
            </a:r>
            <a:r>
              <a:rPr lang="en-US" sz="1200" b="1" kern="1200" dirty="0" smtClean="0">
                <a:solidFill>
                  <a:schemeClr val="tx1"/>
                </a:solidFill>
                <a:latin typeface="+mn-lt"/>
                <a:ea typeface="+mn-ea"/>
                <a:cs typeface="+mn-cs"/>
                <a:hlinkClick r:id="rId6"/>
              </a:rPr>
              <a:t>NXT Hardware, Software, Firmware PPT </a:t>
            </a:r>
            <a:r>
              <a:rPr lang="en-US" dirty="0" smtClean="0"/>
              <a:t>[10]with students</a:t>
            </a:r>
          </a:p>
          <a:p>
            <a:r>
              <a:rPr lang="en-US" dirty="0" smtClean="0"/>
              <a:t>Slide 1</a:t>
            </a:r>
          </a:p>
          <a:p>
            <a:r>
              <a:rPr lang="en-US" sz="1200" kern="1200" dirty="0" smtClean="0">
                <a:solidFill>
                  <a:schemeClr val="tx1"/>
                </a:solidFill>
                <a:latin typeface="+mn-lt"/>
                <a:ea typeface="+mn-ea"/>
                <a:cs typeface="+mn-cs"/>
              </a:rPr>
              <a:t>Hardware is the physical, tangible pieces </a:t>
            </a:r>
          </a:p>
          <a:p>
            <a:pPr lvl="1"/>
            <a:r>
              <a:rPr lang="en-US" sz="1200" kern="1200" dirty="0" smtClean="0">
                <a:solidFill>
                  <a:schemeClr val="tx1"/>
                </a:solidFill>
                <a:latin typeface="+mn-lt"/>
                <a:ea typeface="+mn-ea"/>
                <a:cs typeface="+mn-cs"/>
              </a:rPr>
              <a:t>Anything you can see or touch</a:t>
            </a:r>
          </a:p>
          <a:p>
            <a:r>
              <a:rPr lang="en-US" sz="1200" kern="1200" dirty="0" smtClean="0">
                <a:solidFill>
                  <a:schemeClr val="tx1"/>
                </a:solidFill>
                <a:latin typeface="+mn-lt"/>
                <a:ea typeface="+mn-ea"/>
                <a:cs typeface="+mn-cs"/>
              </a:rPr>
              <a:t>Software is the instructions given to the hardware by the user (student) </a:t>
            </a:r>
          </a:p>
          <a:p>
            <a:pPr lvl="1"/>
            <a:r>
              <a:rPr lang="en-US" sz="1200" kern="1200" dirty="0" smtClean="0">
                <a:solidFill>
                  <a:schemeClr val="tx1"/>
                </a:solidFill>
                <a:latin typeface="+mn-lt"/>
                <a:ea typeface="+mn-ea"/>
                <a:cs typeface="+mn-cs"/>
              </a:rPr>
              <a:t>The programs the students will write</a:t>
            </a:r>
          </a:p>
          <a:p>
            <a:r>
              <a:rPr lang="en-US" sz="1200" kern="1200" dirty="0" smtClean="0">
                <a:solidFill>
                  <a:schemeClr val="tx1"/>
                </a:solidFill>
                <a:latin typeface="+mn-lt"/>
                <a:ea typeface="+mn-ea"/>
                <a:cs typeface="+mn-cs"/>
              </a:rPr>
              <a:t>Firmware is the instructions given to the hardware by the manufacturer (Lego) </a:t>
            </a:r>
          </a:p>
          <a:p>
            <a:pPr lvl="1"/>
            <a:r>
              <a:rPr lang="en-US" sz="1200" kern="1200" dirty="0" smtClean="0">
                <a:solidFill>
                  <a:schemeClr val="tx1"/>
                </a:solidFill>
                <a:latin typeface="+mn-lt"/>
                <a:ea typeface="+mn-ea"/>
                <a:cs typeface="+mn-cs"/>
              </a:rPr>
              <a:t>Most of these instructions are not visible or accessible by the students </a:t>
            </a:r>
          </a:p>
          <a:p>
            <a:pPr lvl="2" rtl="0"/>
            <a:r>
              <a:rPr lang="en-US" sz="1200" kern="1200" dirty="0" smtClean="0">
                <a:solidFill>
                  <a:schemeClr val="tx1"/>
                </a:solidFill>
                <a:latin typeface="+mn-lt"/>
                <a:ea typeface="+mn-ea"/>
                <a:cs typeface="+mn-cs"/>
              </a:rPr>
              <a:t>These hidden instructions tell the NXT what to do when it is turned on and how to interpret the programs that the students will write</a:t>
            </a:r>
          </a:p>
          <a:p>
            <a:pPr lvl="2" rtl="0"/>
            <a:r>
              <a:rPr lang="en-US" sz="1200" kern="1200" dirty="0" smtClean="0">
                <a:solidFill>
                  <a:schemeClr val="tx1"/>
                </a:solidFill>
                <a:latin typeface="+mn-lt"/>
                <a:ea typeface="+mn-ea"/>
                <a:cs typeface="+mn-cs"/>
              </a:rPr>
              <a:t>A few sample programs can be deleted by students to make more room for their programs</a:t>
            </a:r>
          </a:p>
          <a:p>
            <a:pPr lvl="2" rtl="0"/>
            <a:endParaRPr lang="en-US" sz="1200" kern="1200" dirty="0" smtClean="0">
              <a:solidFill>
                <a:schemeClr val="tx1"/>
              </a:solidFill>
              <a:latin typeface="+mn-lt"/>
              <a:ea typeface="+mn-ea"/>
              <a:cs typeface="+mn-cs"/>
            </a:endParaRPr>
          </a:p>
          <a:p>
            <a:r>
              <a:rPr lang="en-US" sz="500" baseline="0" dirty="0" smtClean="0"/>
              <a:t>Slide 2</a:t>
            </a:r>
          </a:p>
          <a:p>
            <a:r>
              <a:rPr lang="en-US" sz="500" kern="1200" baseline="0" dirty="0" smtClean="0">
                <a:solidFill>
                  <a:schemeClr val="tx1"/>
                </a:solidFill>
                <a:latin typeface="+mn-lt"/>
                <a:ea typeface="+mn-ea"/>
                <a:cs typeface="+mn-cs"/>
              </a:rPr>
              <a:t>Remind students the NXT Flash memory is located in the chips inside the NXT Brick</a:t>
            </a:r>
          </a:p>
          <a:p>
            <a:r>
              <a:rPr lang="en-US" sz="500" baseline="0" dirty="0" smtClean="0"/>
              <a:t>Slide 3</a:t>
            </a:r>
          </a:p>
          <a:p>
            <a:r>
              <a:rPr lang="en-US" sz="500" kern="1200" baseline="0" dirty="0" smtClean="0">
                <a:solidFill>
                  <a:schemeClr val="tx1"/>
                </a:solidFill>
                <a:latin typeface="+mn-lt"/>
                <a:ea typeface="+mn-ea"/>
                <a:cs typeface="+mn-cs"/>
              </a:rPr>
              <a:t>The NXT Flash memory is 256KB (Kilobytes) in size </a:t>
            </a:r>
          </a:p>
          <a:p>
            <a:pPr lvl="1"/>
            <a:r>
              <a:rPr lang="en-US" sz="500" kern="1200" baseline="0" dirty="0" smtClean="0">
                <a:solidFill>
                  <a:schemeClr val="tx1"/>
                </a:solidFill>
                <a:latin typeface="+mn-lt"/>
                <a:ea typeface="+mn-ea"/>
                <a:cs typeface="+mn-cs"/>
              </a:rPr>
              <a:t>CD quality music is roughly 1MB (Megabyte) per minute</a:t>
            </a:r>
          </a:p>
          <a:p>
            <a:pPr lvl="1"/>
            <a:r>
              <a:rPr lang="en-US" sz="500" kern="1200" baseline="0" dirty="0" smtClean="0">
                <a:solidFill>
                  <a:schemeClr val="tx1"/>
                </a:solidFill>
                <a:latin typeface="+mn-lt"/>
                <a:ea typeface="+mn-ea"/>
                <a:cs typeface="+mn-cs"/>
              </a:rPr>
              <a:t>NXT Flash Memory would only hold about 15 seconds of CD quality music</a:t>
            </a:r>
          </a:p>
          <a:p>
            <a:pPr lvl="1"/>
            <a:r>
              <a:rPr lang="en-US" sz="500" kern="1200" baseline="0" dirty="0" smtClean="0">
                <a:solidFill>
                  <a:schemeClr val="tx1"/>
                </a:solidFill>
                <a:latin typeface="+mn-lt"/>
                <a:ea typeface="+mn-ea"/>
                <a:cs typeface="+mn-cs"/>
              </a:rPr>
              <a:t>Remind students they can view the Flash Memory contents with the “NXT window” </a:t>
            </a:r>
          </a:p>
          <a:p>
            <a:pPr lvl="2"/>
            <a:r>
              <a:rPr lang="en-US" sz="500" kern="1200" baseline="0" dirty="0" smtClean="0">
                <a:solidFill>
                  <a:schemeClr val="tx1"/>
                </a:solidFill>
                <a:latin typeface="+mn-lt"/>
                <a:ea typeface="+mn-ea"/>
                <a:cs typeface="+mn-cs"/>
              </a:rPr>
              <a:t>From the NXT-G software, this is the upper left button (with the embossed NXT Brick symbol) in the control cluster</a:t>
            </a:r>
          </a:p>
          <a:p>
            <a:pPr lvl="1"/>
            <a:r>
              <a:rPr lang="en-US" sz="500" kern="1200" baseline="0" dirty="0" smtClean="0">
                <a:solidFill>
                  <a:schemeClr val="tx1"/>
                </a:solidFill>
                <a:latin typeface="+mn-lt"/>
                <a:ea typeface="+mn-ea"/>
                <a:cs typeface="+mn-cs"/>
              </a:rPr>
              <a:t>This was “Procedure 1” from the demo in the “ NXT Computer" lesson</a:t>
            </a:r>
          </a:p>
          <a:p>
            <a:r>
              <a:rPr lang="en-US" sz="500" kern="1200" baseline="0" dirty="0" smtClean="0">
                <a:solidFill>
                  <a:schemeClr val="tx1"/>
                </a:solidFill>
                <a:latin typeface="+mn-lt"/>
                <a:ea typeface="+mn-ea"/>
                <a:cs typeface="+mn-cs"/>
              </a:rPr>
              <a:t>Note the version number of the firmware</a:t>
            </a:r>
          </a:p>
          <a:p>
            <a:r>
              <a:rPr lang="en-US" sz="500" kern="1200" baseline="0" dirty="0" smtClean="0">
                <a:solidFill>
                  <a:schemeClr val="tx1"/>
                </a:solidFill>
                <a:latin typeface="+mn-lt"/>
                <a:ea typeface="+mn-ea"/>
                <a:cs typeface="+mn-cs"/>
              </a:rPr>
              <a:t>Note that the Free Storage is much less than 256KB </a:t>
            </a:r>
          </a:p>
          <a:p>
            <a:pPr lvl="1"/>
            <a:r>
              <a:rPr lang="en-US" sz="500" kern="1200" baseline="0" dirty="0" smtClean="0">
                <a:solidFill>
                  <a:schemeClr val="tx1"/>
                </a:solidFill>
                <a:latin typeface="+mn-lt"/>
                <a:ea typeface="+mn-ea"/>
                <a:cs typeface="+mn-cs"/>
              </a:rPr>
              <a:t>The firmware (both hidden and unhidden portions) are using over half the Flash Memory</a:t>
            </a:r>
          </a:p>
          <a:p>
            <a:pPr lvl="1"/>
            <a:r>
              <a:rPr lang="en-US" sz="500" kern="1200" baseline="0" dirty="0" smtClean="0">
                <a:solidFill>
                  <a:schemeClr val="tx1"/>
                </a:solidFill>
                <a:latin typeface="+mn-lt"/>
                <a:ea typeface="+mn-ea"/>
                <a:cs typeface="+mn-cs"/>
              </a:rPr>
              <a:t>Some of the unhidden manufacturer programs are listed on the left side of the Memory window </a:t>
            </a:r>
          </a:p>
          <a:p>
            <a:pPr lvl="2"/>
            <a:r>
              <a:rPr lang="en-US" sz="500" kern="1200" baseline="0" dirty="0" smtClean="0">
                <a:solidFill>
                  <a:schemeClr val="tx1"/>
                </a:solidFill>
                <a:latin typeface="+mn-lt"/>
                <a:ea typeface="+mn-ea"/>
                <a:cs typeface="+mn-cs"/>
              </a:rPr>
              <a:t>Deleting this programs will free up more space for the students files</a:t>
            </a:r>
          </a:p>
          <a:p>
            <a:pPr lvl="2"/>
            <a:r>
              <a:rPr lang="en-US" sz="500" kern="1200" baseline="0" dirty="0" smtClean="0">
                <a:solidFill>
                  <a:schemeClr val="tx1"/>
                </a:solidFill>
                <a:latin typeface="+mn-lt"/>
                <a:ea typeface="+mn-ea"/>
                <a:cs typeface="+mn-cs"/>
              </a:rPr>
              <a:t>Students will need to periodically come to this window and delete files they are not using anymore to free up space for their new programs</a:t>
            </a:r>
          </a:p>
          <a:p>
            <a:r>
              <a:rPr lang="en-US" sz="500" u="sng" baseline="0" dirty="0" smtClean="0"/>
              <a:t>Downloading NXT Firmware</a:t>
            </a:r>
            <a:endParaRPr lang="en-US" sz="500" baseline="0" dirty="0" smtClean="0"/>
          </a:p>
          <a:p>
            <a:r>
              <a:rPr lang="en-US" sz="500" baseline="0" dirty="0" smtClean="0"/>
              <a:t>Have students complete </a:t>
            </a:r>
            <a:r>
              <a:rPr lang="en-US" sz="500" b="1" kern="1200" baseline="0" dirty="0" smtClean="0">
                <a:solidFill>
                  <a:schemeClr val="tx1"/>
                </a:solidFill>
                <a:latin typeface="+mn-lt"/>
                <a:ea typeface="+mn-ea"/>
                <a:cs typeface="+mn-cs"/>
                <a:hlinkClick r:id="rId7"/>
              </a:rPr>
              <a:t>NXT Firmware Task Assignment </a:t>
            </a:r>
            <a:r>
              <a:rPr lang="en-US" sz="500" baseline="0" dirty="0" smtClean="0"/>
              <a:t>[11]</a:t>
            </a:r>
          </a:p>
          <a:p>
            <a:r>
              <a:rPr lang="en-US" sz="500" baseline="0" dirty="0" smtClean="0"/>
              <a:t>This will be the student’s first direct use of the NXT Video Trainer 2 and NXT-G software</a:t>
            </a:r>
          </a:p>
          <a:p>
            <a:r>
              <a:rPr lang="en-US" sz="500" kern="1200" baseline="0" dirty="0" smtClean="0">
                <a:solidFill>
                  <a:schemeClr val="tx1"/>
                </a:solidFill>
                <a:latin typeface="+mn-lt"/>
                <a:ea typeface="+mn-ea"/>
                <a:cs typeface="+mn-cs"/>
              </a:rPr>
              <a:t>Have student open both programs</a:t>
            </a:r>
          </a:p>
          <a:p>
            <a:r>
              <a:rPr lang="en-US" sz="500" kern="1200" baseline="0" dirty="0" smtClean="0">
                <a:solidFill>
                  <a:schemeClr val="tx1"/>
                </a:solidFill>
                <a:latin typeface="+mn-lt"/>
                <a:ea typeface="+mn-ea"/>
                <a:cs typeface="+mn-cs"/>
              </a:rPr>
              <a:t>Connect NXT Brick to computer with USB cable</a:t>
            </a:r>
          </a:p>
          <a:p>
            <a:r>
              <a:rPr lang="en-US" sz="500" kern="1200" baseline="0" dirty="0" smtClean="0">
                <a:solidFill>
                  <a:schemeClr val="tx1"/>
                </a:solidFill>
                <a:latin typeface="+mn-lt"/>
                <a:ea typeface="+mn-ea"/>
                <a:cs typeface="+mn-cs"/>
              </a:rPr>
              <a:t>Follow the steps in the Task Assignment</a:t>
            </a:r>
          </a:p>
          <a:p>
            <a:r>
              <a:rPr lang="en-US" sz="500" b="1" baseline="0" dirty="0" smtClean="0"/>
              <a:t>Source URL:</a:t>
            </a:r>
            <a:r>
              <a:rPr lang="en-US" sz="500" baseline="0" dirty="0" smtClean="0"/>
              <a:t> </a:t>
            </a:r>
            <a:r>
              <a:rPr lang="en-US" sz="500" kern="1200" baseline="0" dirty="0" smtClean="0">
                <a:solidFill>
                  <a:schemeClr val="tx1"/>
                </a:solidFill>
                <a:latin typeface="+mn-lt"/>
                <a:ea typeface="+mn-ea"/>
                <a:cs typeface="+mn-cs"/>
                <a:hlinkClick r:id="rId4"/>
              </a:rPr>
              <a:t>http://stemrobotics.cs.pdx.edu/node/398</a:t>
            </a:r>
            <a:endParaRPr lang="en-US" sz="500" baseline="0" dirty="0" smtClean="0"/>
          </a:p>
          <a:p>
            <a:endParaRPr lang="en-US" sz="500" baseline="0" dirty="0" smtClean="0"/>
          </a:p>
          <a:p>
            <a:endParaRPr lang="en-US" dirty="0"/>
          </a:p>
        </p:txBody>
      </p:sp>
      <p:sp>
        <p:nvSpPr>
          <p:cNvPr id="4" name="Slide Number Placeholder 3"/>
          <p:cNvSpPr>
            <a:spLocks noGrp="1"/>
          </p:cNvSpPr>
          <p:nvPr>
            <p:ph type="sldNum" sz="quarter" idx="10"/>
          </p:nvPr>
        </p:nvSpPr>
        <p:spPr/>
        <p:txBody>
          <a:bodyPr/>
          <a:lstStyle/>
          <a:p>
            <a:fld id="{1B0D41A3-1F29-438C-BDEF-0DCCD83287C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t>Slide 2</a:t>
            </a:r>
          </a:p>
          <a:p>
            <a:r>
              <a:rPr lang="en-US" sz="1200" kern="1200" baseline="0" dirty="0" smtClean="0">
                <a:solidFill>
                  <a:schemeClr val="tx1"/>
                </a:solidFill>
                <a:latin typeface="+mn-lt"/>
                <a:ea typeface="+mn-ea"/>
                <a:cs typeface="+mn-cs"/>
              </a:rPr>
              <a:t>Remind students the NXT Flash memory is located in the chips inside the NXT Brick</a:t>
            </a:r>
          </a:p>
          <a:p>
            <a:endParaRPr lang="en-US" sz="1200" kern="1200" baseline="0" dirty="0" smtClean="0">
              <a:solidFill>
                <a:schemeClr val="tx1"/>
              </a:solidFill>
              <a:latin typeface="+mn-lt"/>
              <a:ea typeface="+mn-ea"/>
              <a:cs typeface="+mn-cs"/>
            </a:endParaRPr>
          </a:p>
          <a:p>
            <a:r>
              <a:rPr lang="en-US" sz="500" baseline="0" dirty="0" smtClean="0"/>
              <a:t>Slide 3</a:t>
            </a:r>
          </a:p>
          <a:p>
            <a:r>
              <a:rPr lang="en-US" sz="500" kern="1200" baseline="0" dirty="0" smtClean="0">
                <a:solidFill>
                  <a:schemeClr val="tx1"/>
                </a:solidFill>
                <a:latin typeface="+mn-lt"/>
                <a:ea typeface="+mn-ea"/>
                <a:cs typeface="+mn-cs"/>
              </a:rPr>
              <a:t>The NXT Flash memory is 256KB (Kilobytes) in size </a:t>
            </a:r>
          </a:p>
          <a:p>
            <a:pPr lvl="1"/>
            <a:r>
              <a:rPr lang="en-US" sz="500" kern="1200" baseline="0" dirty="0" smtClean="0">
                <a:solidFill>
                  <a:schemeClr val="tx1"/>
                </a:solidFill>
                <a:latin typeface="+mn-lt"/>
                <a:ea typeface="+mn-ea"/>
                <a:cs typeface="+mn-cs"/>
              </a:rPr>
              <a:t>CD quality music is roughly 1MB (Megabyte) per minute</a:t>
            </a:r>
          </a:p>
          <a:p>
            <a:pPr lvl="1"/>
            <a:r>
              <a:rPr lang="en-US" sz="500" kern="1200" baseline="0" dirty="0" smtClean="0">
                <a:solidFill>
                  <a:schemeClr val="tx1"/>
                </a:solidFill>
                <a:latin typeface="+mn-lt"/>
                <a:ea typeface="+mn-ea"/>
                <a:cs typeface="+mn-cs"/>
              </a:rPr>
              <a:t>NXT Flash Memory would only hold about 15 seconds of CD quality music</a:t>
            </a:r>
          </a:p>
          <a:p>
            <a:pPr lvl="1"/>
            <a:r>
              <a:rPr lang="en-US" sz="500" kern="1200" baseline="0" dirty="0" smtClean="0">
                <a:solidFill>
                  <a:schemeClr val="tx1"/>
                </a:solidFill>
                <a:latin typeface="+mn-lt"/>
                <a:ea typeface="+mn-ea"/>
                <a:cs typeface="+mn-cs"/>
              </a:rPr>
              <a:t>Remind students they can view the Flash Memory contents with the “NXT window” </a:t>
            </a:r>
          </a:p>
          <a:p>
            <a:pPr lvl="2"/>
            <a:r>
              <a:rPr lang="en-US" sz="500" kern="1200" baseline="0" dirty="0" smtClean="0">
                <a:solidFill>
                  <a:schemeClr val="tx1"/>
                </a:solidFill>
                <a:latin typeface="+mn-lt"/>
                <a:ea typeface="+mn-ea"/>
                <a:cs typeface="+mn-cs"/>
              </a:rPr>
              <a:t>From the NXT-G software, this is the upper left button (with the embossed NXT Brick symbol) in the control cluster</a:t>
            </a:r>
          </a:p>
          <a:p>
            <a:pPr lvl="1"/>
            <a:r>
              <a:rPr lang="en-US" sz="500" kern="1200" baseline="0" dirty="0" smtClean="0">
                <a:solidFill>
                  <a:schemeClr val="tx1"/>
                </a:solidFill>
                <a:latin typeface="+mn-lt"/>
                <a:ea typeface="+mn-ea"/>
                <a:cs typeface="+mn-cs"/>
              </a:rPr>
              <a:t>This was “Procedure 1” from the demo in the “ NXT Computer" lesson</a:t>
            </a:r>
          </a:p>
          <a:p>
            <a:r>
              <a:rPr lang="en-US" sz="500" kern="1200" baseline="0" dirty="0" smtClean="0">
                <a:solidFill>
                  <a:schemeClr val="tx1"/>
                </a:solidFill>
                <a:latin typeface="+mn-lt"/>
                <a:ea typeface="+mn-ea"/>
                <a:cs typeface="+mn-cs"/>
              </a:rPr>
              <a:t>Note the version number of the firmware</a:t>
            </a:r>
          </a:p>
          <a:p>
            <a:r>
              <a:rPr lang="en-US" sz="500" kern="1200" baseline="0" dirty="0" smtClean="0">
                <a:solidFill>
                  <a:schemeClr val="tx1"/>
                </a:solidFill>
                <a:latin typeface="+mn-lt"/>
                <a:ea typeface="+mn-ea"/>
                <a:cs typeface="+mn-cs"/>
              </a:rPr>
              <a:t>Note that the Free Storage is much less than 256KB </a:t>
            </a:r>
          </a:p>
          <a:p>
            <a:pPr lvl="1"/>
            <a:r>
              <a:rPr lang="en-US" sz="500" kern="1200" baseline="0" dirty="0" smtClean="0">
                <a:solidFill>
                  <a:schemeClr val="tx1"/>
                </a:solidFill>
                <a:latin typeface="+mn-lt"/>
                <a:ea typeface="+mn-ea"/>
                <a:cs typeface="+mn-cs"/>
              </a:rPr>
              <a:t>The firmware (both hidden and unhidden portions) are using over half the Flash Memory</a:t>
            </a:r>
          </a:p>
          <a:p>
            <a:pPr lvl="1"/>
            <a:r>
              <a:rPr lang="en-US" sz="500" kern="1200" baseline="0" dirty="0" smtClean="0">
                <a:solidFill>
                  <a:schemeClr val="tx1"/>
                </a:solidFill>
                <a:latin typeface="+mn-lt"/>
                <a:ea typeface="+mn-ea"/>
                <a:cs typeface="+mn-cs"/>
              </a:rPr>
              <a:t>Some of the unhidden manufacturer programs are listed on the left side of the Memory window </a:t>
            </a:r>
          </a:p>
          <a:p>
            <a:pPr lvl="2"/>
            <a:r>
              <a:rPr lang="en-US" sz="500" kern="1200" baseline="0" dirty="0" smtClean="0">
                <a:solidFill>
                  <a:schemeClr val="tx1"/>
                </a:solidFill>
                <a:latin typeface="+mn-lt"/>
                <a:ea typeface="+mn-ea"/>
                <a:cs typeface="+mn-cs"/>
              </a:rPr>
              <a:t>Deleting this programs will free up more space for the students files</a:t>
            </a:r>
          </a:p>
          <a:p>
            <a:pPr lvl="2"/>
            <a:r>
              <a:rPr lang="en-US" sz="500" kern="1200" baseline="0" dirty="0" smtClean="0">
                <a:solidFill>
                  <a:schemeClr val="tx1"/>
                </a:solidFill>
                <a:latin typeface="+mn-lt"/>
                <a:ea typeface="+mn-ea"/>
                <a:cs typeface="+mn-cs"/>
              </a:rPr>
              <a:t>Students will need to periodically come to this window and delete files they are not using anymore to free up space for their new programs</a:t>
            </a:r>
          </a:p>
          <a:p>
            <a:r>
              <a:rPr lang="en-US" sz="500" u="sng" baseline="0" dirty="0" smtClean="0"/>
              <a:t>Downloading NXT Firmware</a:t>
            </a:r>
            <a:endParaRPr lang="en-US" sz="500" baseline="0" dirty="0" smtClean="0"/>
          </a:p>
          <a:p>
            <a:r>
              <a:rPr lang="en-US" sz="500" baseline="0" dirty="0" smtClean="0"/>
              <a:t>Have students complete </a:t>
            </a:r>
            <a:r>
              <a:rPr lang="en-US" sz="500" b="1" kern="1200" baseline="0" dirty="0" smtClean="0">
                <a:solidFill>
                  <a:schemeClr val="tx1"/>
                </a:solidFill>
                <a:latin typeface="+mn-lt"/>
                <a:ea typeface="+mn-ea"/>
                <a:cs typeface="+mn-cs"/>
                <a:hlinkClick r:id="rId3"/>
              </a:rPr>
              <a:t>NXT Firmware Task Assignment </a:t>
            </a:r>
            <a:r>
              <a:rPr lang="en-US" sz="500" baseline="0" dirty="0" smtClean="0"/>
              <a:t>[11]</a:t>
            </a:r>
          </a:p>
          <a:p>
            <a:r>
              <a:rPr lang="en-US" sz="500" baseline="0" dirty="0" smtClean="0"/>
              <a:t>This will be the student’s first direct use of the NXT Video Trainer 2 and NXT-G software</a:t>
            </a:r>
          </a:p>
          <a:p>
            <a:r>
              <a:rPr lang="en-US" sz="500" kern="1200" baseline="0" dirty="0" smtClean="0">
                <a:solidFill>
                  <a:schemeClr val="tx1"/>
                </a:solidFill>
                <a:latin typeface="+mn-lt"/>
                <a:ea typeface="+mn-ea"/>
                <a:cs typeface="+mn-cs"/>
              </a:rPr>
              <a:t>Have student open both programs</a:t>
            </a:r>
          </a:p>
          <a:p>
            <a:r>
              <a:rPr lang="en-US" sz="500" kern="1200" baseline="0" dirty="0" smtClean="0">
                <a:solidFill>
                  <a:schemeClr val="tx1"/>
                </a:solidFill>
                <a:latin typeface="+mn-lt"/>
                <a:ea typeface="+mn-ea"/>
                <a:cs typeface="+mn-cs"/>
              </a:rPr>
              <a:t>Connect NXT Brick to computer with USB cable</a:t>
            </a:r>
          </a:p>
          <a:p>
            <a:r>
              <a:rPr lang="en-US" sz="500" kern="1200" baseline="0" dirty="0" smtClean="0">
                <a:solidFill>
                  <a:schemeClr val="tx1"/>
                </a:solidFill>
                <a:latin typeface="+mn-lt"/>
                <a:ea typeface="+mn-ea"/>
                <a:cs typeface="+mn-cs"/>
              </a:rPr>
              <a:t>Follow the steps in the Task Assignment</a:t>
            </a:r>
          </a:p>
          <a:p>
            <a:r>
              <a:rPr lang="en-US" sz="500" b="1" baseline="0" dirty="0" smtClean="0"/>
              <a:t>Source URL:</a:t>
            </a:r>
            <a:r>
              <a:rPr lang="en-US" sz="500" baseline="0" dirty="0" smtClean="0"/>
              <a:t> </a:t>
            </a:r>
            <a:r>
              <a:rPr lang="en-US" sz="500" kern="1200" baseline="0" dirty="0" smtClean="0">
                <a:solidFill>
                  <a:schemeClr val="tx1"/>
                </a:solidFill>
                <a:latin typeface="+mn-lt"/>
                <a:ea typeface="+mn-ea"/>
                <a:cs typeface="+mn-cs"/>
                <a:hlinkClick r:id="rId4"/>
              </a:rPr>
              <a:t>http://stemrobotics.cs.pdx.edu/node/398</a:t>
            </a:r>
            <a:endParaRPr lang="en-US" sz="500" baseline="0" dirty="0" smtClean="0"/>
          </a:p>
          <a:p>
            <a:endParaRPr lang="en-US" sz="500" baseline="0" dirty="0"/>
          </a:p>
        </p:txBody>
      </p:sp>
      <p:sp>
        <p:nvSpPr>
          <p:cNvPr id="4" name="Slide Number Placeholder 3"/>
          <p:cNvSpPr>
            <a:spLocks noGrp="1"/>
          </p:cNvSpPr>
          <p:nvPr>
            <p:ph type="sldNum" sz="quarter" idx="10"/>
          </p:nvPr>
        </p:nvSpPr>
        <p:spPr/>
        <p:txBody>
          <a:bodyPr/>
          <a:lstStyle/>
          <a:p>
            <a:fld id="{1B0D41A3-1F29-438C-BDEF-0DCCD83287C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D4ED2A3C-7BEC-4E50-8BAA-6D6BC4F7E5B6}"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pPr>
              <a:defRPr/>
            </a:pPr>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2FAC920C-18A3-458E-AB73-F29500532402}"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166906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B3C4A8E-3D11-4A40-B71B-C107767A41EB}"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383DECD3-99F4-45FA-8F05-71E90F42F9AE}"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89852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492E8F8-DD70-4AC7-907E-183E773B2C50}"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9EC0ABC2-60CD-4CC5-850E-778CE8186126}"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21306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B089FF1-C9B1-483D-A7AE-280C3156B5C3}"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1D79192E-0309-4E44-B0E7-C68B506DF880}"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17643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7DA05692-2874-4E2C-B780-888FA644FD73}"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7ACBDB97-C75C-4673-8821-BC6243ECBA3D}"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24961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1E9E0605-D4A4-428E-838E-BFE2C8C23A54}"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p:txBody>
          <a:bodyPr/>
          <a:lstStyle/>
          <a:p>
            <a:pPr>
              <a:defRPr/>
            </a:pPr>
            <a:fld id="{44AD6B43-998A-4053-A5FE-7770FC828CFD}"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77359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078BF894-FE63-44A8-944D-D0E1E3DBDBF3}"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8" name="Footer Placeholder 7"/>
          <p:cNvSpPr>
            <a:spLocks noGrp="1"/>
          </p:cNvSpPr>
          <p:nvPr>
            <p:ph type="ftr" sz="quarter" idx="11"/>
          </p:nvPr>
        </p:nvSpPr>
        <p:spPr/>
        <p:txBody>
          <a:bodyPr/>
          <a:lstStyle/>
          <a:p>
            <a:pPr>
              <a:defRPr/>
            </a:pPr>
            <a:endParaRPr lang="en-US">
              <a:solidFill>
                <a:srgbClr val="DBF5F9">
                  <a:shade val="90000"/>
                </a:srgbClr>
              </a:solidFill>
            </a:endParaRPr>
          </a:p>
        </p:txBody>
      </p:sp>
      <p:sp>
        <p:nvSpPr>
          <p:cNvPr id="9" name="Slide Number Placeholder 8"/>
          <p:cNvSpPr>
            <a:spLocks noGrp="1"/>
          </p:cNvSpPr>
          <p:nvPr>
            <p:ph type="sldNum" sz="quarter" idx="12"/>
          </p:nvPr>
        </p:nvSpPr>
        <p:spPr/>
        <p:txBody>
          <a:bodyPr/>
          <a:lstStyle/>
          <a:p>
            <a:pPr>
              <a:defRPr/>
            </a:pPr>
            <a:fld id="{AAF5E6A0-EE6A-4095-A861-9993768CB1F7}"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84869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C1CF6D7A-EE93-42E6-BF9B-6B08668698E2}"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4" name="Footer Placeholder 3"/>
          <p:cNvSpPr>
            <a:spLocks noGrp="1"/>
          </p:cNvSpPr>
          <p:nvPr>
            <p:ph type="ftr" sz="quarter" idx="11"/>
          </p:nvPr>
        </p:nvSpPr>
        <p:spPr/>
        <p:txBody>
          <a:bodyPr/>
          <a:lstStyle/>
          <a:p>
            <a:pPr>
              <a:defRPr/>
            </a:pPr>
            <a:endParaRPr lang="en-US">
              <a:solidFill>
                <a:srgbClr val="DBF5F9">
                  <a:shade val="90000"/>
                </a:srgbClr>
              </a:solidFill>
            </a:endParaRPr>
          </a:p>
        </p:txBody>
      </p:sp>
      <p:sp>
        <p:nvSpPr>
          <p:cNvPr id="5" name="Slide Number Placeholder 4"/>
          <p:cNvSpPr>
            <a:spLocks noGrp="1"/>
          </p:cNvSpPr>
          <p:nvPr>
            <p:ph type="sldNum" sz="quarter" idx="12"/>
          </p:nvPr>
        </p:nvSpPr>
        <p:spPr/>
        <p:txBody>
          <a:bodyPr/>
          <a:lstStyle/>
          <a:p>
            <a:pPr>
              <a:defRPr/>
            </a:pPr>
            <a:fld id="{EFA09795-8913-457D-8CC7-26F56BBCC1DF}"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638379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89B5154-7358-4305-A81A-1DED6F28E614}"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3" name="Footer Placeholder 2"/>
          <p:cNvSpPr>
            <a:spLocks noGrp="1"/>
          </p:cNvSpPr>
          <p:nvPr>
            <p:ph type="ftr" sz="quarter" idx="11"/>
          </p:nvPr>
        </p:nvSpPr>
        <p:spPr/>
        <p:txBody>
          <a:bodyPr/>
          <a:lstStyle/>
          <a:p>
            <a:pPr>
              <a:defRPr/>
            </a:pPr>
            <a:endParaRPr lang="en-US">
              <a:solidFill>
                <a:srgbClr val="DBF5F9">
                  <a:shade val="90000"/>
                </a:srgbClr>
              </a:solidFill>
            </a:endParaRPr>
          </a:p>
        </p:txBody>
      </p:sp>
      <p:sp>
        <p:nvSpPr>
          <p:cNvPr id="4" name="Slide Number Placeholder 3"/>
          <p:cNvSpPr>
            <a:spLocks noGrp="1"/>
          </p:cNvSpPr>
          <p:nvPr>
            <p:ph type="sldNum" sz="quarter" idx="12"/>
          </p:nvPr>
        </p:nvSpPr>
        <p:spPr/>
        <p:txBody>
          <a:bodyPr/>
          <a:lstStyle/>
          <a:p>
            <a:pPr>
              <a:defRPr/>
            </a:pPr>
            <a:fld id="{2E015903-08AF-41E9-A99C-6A39A46DD19B}"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419851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D48B583-CE5B-40DD-9066-878D0E320447}"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p:txBody>
          <a:bodyPr/>
          <a:lstStyle/>
          <a:p>
            <a:pPr>
              <a:defRPr/>
            </a:pPr>
            <a:fld id="{73369F7D-816F-414B-9957-508A0FEDF74B}"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604937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9DEEEE53-63A4-4B38-87E6-10FC0BC5CED8}" type="datetimeFigureOut">
              <a:rPr lang="en-US" smtClean="0">
                <a:solidFill>
                  <a:srgbClr val="DBF5F9">
                    <a:shade val="90000"/>
                  </a:srgbClr>
                </a:solidFill>
              </a:rPr>
              <a:pPr>
                <a:defRPr/>
              </a:pPr>
              <a:t>10/29/2013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E95FDEC2-B4DB-4EED-83D7-D50AB182EFB0}" type="slidenum">
              <a:rPr lang="en-US" smtClean="0">
                <a:solidFill>
                  <a:srgbClr val="DBF5F9">
                    <a:shade val="90000"/>
                  </a:srgbClr>
                </a:solidFill>
              </a:rPr>
              <a:pPr>
                <a:defRPr/>
              </a:pPr>
              <a:t>‹#›</a:t>
            </a:fld>
            <a:endParaRPr lang="en-US" dirty="0">
              <a:solidFill>
                <a:srgbClr val="DBF5F9">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Tree>
    <p:extLst>
      <p:ext uri="{BB962C8B-B14F-4D97-AF65-F5344CB8AC3E}">
        <p14:creationId xmlns:p14="http://schemas.microsoft.com/office/powerpoint/2010/main" val="2633720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fld id="{C0AF8018-8B95-4489-8BFA-FAE64DF28CC0}" type="datetimeFigureOut">
              <a:rPr lang="en-US" smtClean="0">
                <a:solidFill>
                  <a:srgbClr val="DBF5F9">
                    <a:shade val="90000"/>
                  </a:srgbClr>
                </a:solidFill>
                <a:latin typeface="Arial" charset="0"/>
                <a:cs typeface="Arial" charset="0"/>
              </a:rPr>
              <a:pPr fontAlgn="base">
                <a:spcBef>
                  <a:spcPct val="0"/>
                </a:spcBef>
                <a:spcAft>
                  <a:spcPct val="0"/>
                </a:spcAft>
                <a:defRPr/>
              </a:pPr>
              <a:t>10/29/2013</a:t>
            </a:fld>
            <a:endParaRPr lang="en-US" dirty="0">
              <a:solidFill>
                <a:srgbClr val="DBF5F9">
                  <a:shade val="90000"/>
                </a:srgbClr>
              </a:solidFill>
              <a:latin typeface="Arial" charset="0"/>
              <a:cs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DBF5F9">
                  <a:shade val="90000"/>
                </a:srgbClr>
              </a:solidFill>
              <a:latin typeface="Arial" charset="0"/>
              <a:cs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fld id="{9141D3D1-0E21-4B2B-9C65-145B0E1EB438}" type="slidenum">
              <a:rPr lang="en-US" smtClean="0">
                <a:solidFill>
                  <a:srgbClr val="DBF5F9">
                    <a:shade val="90000"/>
                  </a:srgbClr>
                </a:solidFill>
                <a:latin typeface="Arial" charset="0"/>
                <a:cs typeface="Arial" charset="0"/>
              </a:rPr>
              <a:pPr fontAlgn="base">
                <a:spcBef>
                  <a:spcPct val="0"/>
                </a:spcBef>
                <a:spcAft>
                  <a:spcPct val="0"/>
                </a:spcAft>
                <a:defRPr/>
              </a:pPr>
              <a:t>‹#›</a:t>
            </a:fld>
            <a:endParaRPr lang="en-US" dirty="0">
              <a:solidFill>
                <a:srgbClr val="DBF5F9">
                  <a:shade val="90000"/>
                </a:srgbClr>
              </a:solidFill>
              <a:latin typeface="Arial" charset="0"/>
              <a:cs typeface="Arial" charset="0"/>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latin typeface="Arial" charset="0"/>
                <a:cs typeface="Arial" charset="0"/>
              </a:endParaRPr>
            </a:p>
          </p:txBody>
        </p:sp>
      </p:grpSp>
    </p:spTree>
    <p:extLst>
      <p:ext uri="{BB962C8B-B14F-4D97-AF65-F5344CB8AC3E}">
        <p14:creationId xmlns:p14="http://schemas.microsoft.com/office/powerpoint/2010/main" val="3077678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emrobotics.cs.pdx.edu/sites/default/files/Unit_Review_Circuits_Computers_Jeopardy.pp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oo.osd.wednet.edu/file.php/1/NXT/Editor_Intro.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1447800"/>
          </a:xfrm>
        </p:spPr>
        <p:txBody>
          <a:bodyPr>
            <a:normAutofit fontScale="90000"/>
          </a:bodyPr>
          <a:lstStyle/>
          <a:p>
            <a:pPr algn="ctr">
              <a:defRPr/>
            </a:pPr>
            <a:r>
              <a:rPr lang="en-US" dirty="0" smtClean="0"/>
              <a:t>3.2 NXT Firmware</a:t>
            </a:r>
            <a:br>
              <a:rPr lang="en-US" dirty="0" smtClean="0"/>
            </a:br>
            <a:r>
              <a:rPr lang="en-US" dirty="0" smtClean="0"/>
              <a:t>U3C2</a:t>
            </a:r>
            <a:endParaRPr lang="en-US" dirty="0"/>
          </a:p>
        </p:txBody>
      </p:sp>
    </p:spTree>
    <p:extLst>
      <p:ext uri="{BB962C8B-B14F-4D97-AF65-F5344CB8AC3E}">
        <p14:creationId xmlns:p14="http://schemas.microsoft.com/office/powerpoint/2010/main" val="2638922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Review Question 2</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charset="0"/>
              <a:buNone/>
              <a:defRPr/>
            </a:pPr>
            <a:r>
              <a:rPr lang="en-US" dirty="0" smtClean="0"/>
              <a:t>Which of the following is an example of NXT </a:t>
            </a:r>
            <a:r>
              <a:rPr lang="en-US" b="1" dirty="0" smtClean="0"/>
              <a:t>firmware</a:t>
            </a:r>
            <a:r>
              <a:rPr lang="en-US" dirty="0" smtClean="0"/>
              <a:t>: </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dirty="0" smtClean="0"/>
              <a:t>A) Programs written by students</a:t>
            </a:r>
          </a:p>
          <a:p>
            <a:pPr eaLnBrk="1" fontAlgn="auto" hangingPunct="1">
              <a:spcAft>
                <a:spcPts val="0"/>
              </a:spcAft>
              <a:buFont typeface="Arial" charset="0"/>
              <a:buNone/>
              <a:defRPr/>
            </a:pPr>
            <a:r>
              <a:rPr lang="en-US" dirty="0" smtClean="0"/>
              <a:t>B) Programs written by teachers</a:t>
            </a:r>
          </a:p>
          <a:p>
            <a:pPr eaLnBrk="1" fontAlgn="auto" hangingPunct="1">
              <a:spcAft>
                <a:spcPts val="0"/>
              </a:spcAft>
              <a:buFont typeface="Arial" charset="0"/>
              <a:buNone/>
              <a:defRPr/>
            </a:pPr>
            <a:r>
              <a:rPr lang="en-US" b="1" dirty="0" smtClean="0">
                <a:solidFill>
                  <a:srgbClr val="FFFF00"/>
                </a:solidFill>
              </a:rPr>
              <a:t>C) Programs written by Lego</a:t>
            </a:r>
          </a:p>
          <a:p>
            <a:pPr eaLnBrk="1" fontAlgn="auto" hangingPunct="1">
              <a:spcAft>
                <a:spcPts val="0"/>
              </a:spcAft>
              <a:buFont typeface="Arial" charset="0"/>
              <a:buNone/>
              <a:defRPr/>
            </a:pPr>
            <a:r>
              <a:rPr lang="en-US" dirty="0" smtClean="0"/>
              <a:t>D) All of the above</a:t>
            </a:r>
          </a:p>
          <a:p>
            <a:pPr eaLnBrk="1" fontAlgn="auto" hangingPunct="1">
              <a:spcAft>
                <a:spcPts val="0"/>
              </a:spcAft>
              <a:buFont typeface="Arial" charset="0"/>
              <a:buNone/>
              <a:defRPr/>
            </a:pPr>
            <a:r>
              <a:rPr lang="en-US" dirty="0" smtClean="0"/>
              <a:t>E) None of the above</a:t>
            </a:r>
          </a:p>
          <a:p>
            <a:pPr eaLnBrk="1" fontAlgn="auto" hangingPunct="1">
              <a:spcAft>
                <a:spcPts val="0"/>
              </a:spcAft>
              <a:buFont typeface="Arial" charset="0"/>
              <a:buNone/>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Review Question 3</a:t>
            </a:r>
          </a:p>
        </p:txBody>
      </p:sp>
      <p:sp>
        <p:nvSpPr>
          <p:cNvPr id="6147" name="Content Placeholder 2"/>
          <p:cNvSpPr>
            <a:spLocks noGrp="1"/>
          </p:cNvSpPr>
          <p:nvPr>
            <p:ph idx="1"/>
          </p:nvPr>
        </p:nvSpPr>
        <p:spPr/>
        <p:txBody>
          <a:bodyPr/>
          <a:lstStyle/>
          <a:p>
            <a:pPr eaLnBrk="1" hangingPunct="1">
              <a:buFont typeface="Arial" charset="0"/>
              <a:buNone/>
            </a:pPr>
            <a:r>
              <a:rPr lang="en-US" dirty="0" smtClean="0"/>
              <a:t>Where are the your </a:t>
            </a:r>
            <a:r>
              <a:rPr lang="en-US" b="1" dirty="0" smtClean="0"/>
              <a:t>software</a:t>
            </a:r>
            <a:r>
              <a:rPr lang="en-US" dirty="0" smtClean="0"/>
              <a:t> programs stored: </a:t>
            </a:r>
          </a:p>
          <a:p>
            <a:pPr eaLnBrk="1" hangingPunct="1">
              <a:buFont typeface="Arial" charset="0"/>
              <a:buNone/>
            </a:pPr>
            <a:endParaRPr lang="en-US" dirty="0" smtClean="0"/>
          </a:p>
          <a:p>
            <a:pPr eaLnBrk="1" hangingPunct="1">
              <a:buFont typeface="Arial" charset="0"/>
              <a:buNone/>
            </a:pPr>
            <a:r>
              <a:rPr lang="en-US" dirty="0" smtClean="0"/>
              <a:t>A) In the NXT Brick’s processor</a:t>
            </a:r>
          </a:p>
          <a:p>
            <a:pPr eaLnBrk="1" hangingPunct="1">
              <a:buFont typeface="Arial" charset="0"/>
              <a:buNone/>
            </a:pPr>
            <a:r>
              <a:rPr lang="en-US" dirty="0" smtClean="0"/>
              <a:t>B) In the NXT Brick’s flash memory</a:t>
            </a:r>
          </a:p>
          <a:p>
            <a:pPr eaLnBrk="1" hangingPunct="1">
              <a:buFont typeface="Arial" charset="0"/>
              <a:buNone/>
            </a:pPr>
            <a:r>
              <a:rPr lang="en-US" dirty="0" smtClean="0"/>
              <a:t>C) On the NXT Brick’s screen</a:t>
            </a:r>
          </a:p>
          <a:p>
            <a:pPr eaLnBrk="1" hangingPunct="1">
              <a:buFont typeface="Arial" charset="0"/>
              <a:buNone/>
            </a:pPr>
            <a:r>
              <a:rPr lang="en-US" dirty="0" smtClean="0"/>
              <a:t>D) In the NXT Brick’s buttons</a:t>
            </a:r>
          </a:p>
          <a:p>
            <a:pPr eaLnBrk="1" hangingPunct="1">
              <a:buFont typeface="Arial" charset="0"/>
              <a:buNone/>
            </a:pPr>
            <a:r>
              <a:rPr lang="en-US" dirty="0" smtClean="0"/>
              <a:t>E) None of the above</a:t>
            </a:r>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Review Question 3</a:t>
            </a:r>
          </a:p>
        </p:txBody>
      </p:sp>
      <p:sp>
        <p:nvSpPr>
          <p:cNvPr id="6147" name="Content Placeholder 2"/>
          <p:cNvSpPr>
            <a:spLocks noGrp="1"/>
          </p:cNvSpPr>
          <p:nvPr>
            <p:ph idx="1"/>
          </p:nvPr>
        </p:nvSpPr>
        <p:spPr/>
        <p:txBody>
          <a:bodyPr/>
          <a:lstStyle/>
          <a:p>
            <a:pPr eaLnBrk="1" hangingPunct="1">
              <a:buFont typeface="Arial" charset="0"/>
              <a:buNone/>
            </a:pPr>
            <a:r>
              <a:rPr lang="en-US" dirty="0" smtClean="0"/>
              <a:t>Where are the your </a:t>
            </a:r>
            <a:r>
              <a:rPr lang="en-US" b="1" dirty="0" smtClean="0"/>
              <a:t>software</a:t>
            </a:r>
            <a:r>
              <a:rPr lang="en-US" dirty="0" smtClean="0"/>
              <a:t> programs stored: </a:t>
            </a:r>
          </a:p>
          <a:p>
            <a:pPr eaLnBrk="1" hangingPunct="1">
              <a:buFont typeface="Arial" charset="0"/>
              <a:buNone/>
            </a:pPr>
            <a:endParaRPr lang="en-US" dirty="0" smtClean="0"/>
          </a:p>
          <a:p>
            <a:pPr eaLnBrk="1" hangingPunct="1">
              <a:buFont typeface="Arial" charset="0"/>
              <a:buNone/>
            </a:pPr>
            <a:r>
              <a:rPr lang="en-US" b="1" dirty="0" smtClean="0">
                <a:solidFill>
                  <a:srgbClr val="FFFF00"/>
                </a:solidFill>
              </a:rPr>
              <a:t>A) In the NXT Brick’s processor</a:t>
            </a:r>
          </a:p>
          <a:p>
            <a:pPr eaLnBrk="1" hangingPunct="1">
              <a:buFont typeface="Arial" charset="0"/>
              <a:buNone/>
            </a:pPr>
            <a:r>
              <a:rPr lang="en-US" dirty="0" smtClean="0"/>
              <a:t>B) In the NXT Brick’s flash memory</a:t>
            </a:r>
          </a:p>
          <a:p>
            <a:pPr eaLnBrk="1" hangingPunct="1">
              <a:buFont typeface="Arial" charset="0"/>
              <a:buNone/>
            </a:pPr>
            <a:r>
              <a:rPr lang="en-US" dirty="0" smtClean="0"/>
              <a:t>C) On the NXT Brick’s screen</a:t>
            </a:r>
          </a:p>
          <a:p>
            <a:pPr eaLnBrk="1" hangingPunct="1">
              <a:buFont typeface="Arial" charset="0"/>
              <a:buNone/>
            </a:pPr>
            <a:r>
              <a:rPr lang="en-US" dirty="0" smtClean="0"/>
              <a:t>D) In the NXT Brick’s buttons</a:t>
            </a:r>
          </a:p>
          <a:p>
            <a:pPr eaLnBrk="1" hangingPunct="1">
              <a:buFont typeface="Arial" charset="0"/>
              <a:buNone/>
            </a:pPr>
            <a:r>
              <a:rPr lang="en-US" dirty="0" smtClean="0"/>
              <a:t>E) None of the above</a:t>
            </a:r>
          </a:p>
          <a:p>
            <a:pPr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82619" y="228600"/>
            <a:ext cx="5828647" cy="923330"/>
          </a:xfrm>
          <a:prstGeom prst="rect">
            <a:avLst/>
          </a:prstGeom>
          <a:noFill/>
        </p:spPr>
        <p:txBody>
          <a:bodyPr wrap="none">
            <a:spAutoFit/>
          </a:bodyPr>
          <a:lstStyle/>
          <a:p>
            <a:pPr algn="ctr" fontAlgn="auto">
              <a:spcBef>
                <a:spcPts val="0"/>
              </a:spcBef>
              <a:spcAft>
                <a:spcPts val="0"/>
              </a:spcAft>
              <a:defRPr/>
            </a:pPr>
            <a:r>
              <a:rPr lang="en-US"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n-lt"/>
                <a:cs typeface="+mn-cs"/>
              </a:rPr>
              <a:t>NXT Flash Memory</a:t>
            </a:r>
          </a:p>
        </p:txBody>
      </p:sp>
      <p:sp>
        <p:nvSpPr>
          <p:cNvPr id="5" name="TextBox 4"/>
          <p:cNvSpPr txBox="1">
            <a:spLocks noChangeArrowheads="1"/>
          </p:cNvSpPr>
          <p:nvPr/>
        </p:nvSpPr>
        <p:spPr bwMode="auto">
          <a:xfrm>
            <a:off x="457200" y="1219200"/>
            <a:ext cx="7394575" cy="2308225"/>
          </a:xfrm>
          <a:prstGeom prst="rect">
            <a:avLst/>
          </a:prstGeom>
          <a:noFill/>
          <a:ln w="9525">
            <a:noFill/>
            <a:miter lim="800000"/>
            <a:headEnd/>
            <a:tailEnd/>
          </a:ln>
        </p:spPr>
        <p:txBody>
          <a:bodyPr wrap="none">
            <a:spAutoFit/>
          </a:bodyPr>
          <a:lstStyle/>
          <a:p>
            <a:r>
              <a:rPr lang="en-US" sz="2400" dirty="0">
                <a:solidFill>
                  <a:srgbClr val="FF0000"/>
                </a:solidFill>
                <a:latin typeface="Calibri" pitchFamily="34" charset="0"/>
              </a:rPr>
              <a:t>NXT Flash Memory is 256KB in size (~ 15 s. of music)</a:t>
            </a:r>
          </a:p>
          <a:p>
            <a:pPr>
              <a:buFont typeface="Arial" charset="0"/>
              <a:buChar char="•"/>
            </a:pPr>
            <a:r>
              <a:rPr lang="en-US" sz="2400" dirty="0">
                <a:solidFill>
                  <a:srgbClr val="FF0000"/>
                </a:solidFill>
                <a:latin typeface="Calibri" pitchFamily="34" charset="0"/>
              </a:rPr>
              <a:t> Contents can be viewed from “NXT window”</a:t>
            </a:r>
          </a:p>
          <a:p>
            <a:pPr>
              <a:buFont typeface="Arial" charset="0"/>
              <a:buChar char="•"/>
            </a:pPr>
            <a:r>
              <a:rPr lang="en-US" sz="2400" dirty="0">
                <a:solidFill>
                  <a:srgbClr val="FF0000"/>
                </a:solidFill>
                <a:latin typeface="Calibri" pitchFamily="34" charset="0"/>
              </a:rPr>
              <a:t> Firmware takes up over half </a:t>
            </a:r>
          </a:p>
          <a:p>
            <a:pPr>
              <a:buFont typeface="Arial" charset="0"/>
              <a:buChar char="•"/>
            </a:pPr>
            <a:r>
              <a:rPr lang="en-US" sz="2400" dirty="0">
                <a:solidFill>
                  <a:srgbClr val="FF0000"/>
                </a:solidFill>
                <a:latin typeface="Calibri" pitchFamily="34" charset="0"/>
              </a:rPr>
              <a:t> Remainder is for NXT file system</a:t>
            </a:r>
          </a:p>
          <a:p>
            <a:pPr lvl="1">
              <a:buFont typeface="Arial" charset="0"/>
              <a:buChar char="•"/>
            </a:pPr>
            <a:r>
              <a:rPr lang="en-US" sz="2400" dirty="0">
                <a:solidFill>
                  <a:srgbClr val="FF0000"/>
                </a:solidFill>
                <a:latin typeface="Calibri" pitchFamily="34" charset="0"/>
              </a:rPr>
              <a:t> Programs,  Sound Files,  Graphic Files, Data Files, etc.</a:t>
            </a:r>
          </a:p>
          <a:p>
            <a:pPr lvl="1">
              <a:buFont typeface="Arial" charset="0"/>
              <a:buChar char="•"/>
            </a:pPr>
            <a:r>
              <a:rPr lang="en-US" sz="2400" dirty="0">
                <a:solidFill>
                  <a:srgbClr val="FF0000"/>
                </a:solidFill>
                <a:latin typeface="Calibri" pitchFamily="34" charset="0"/>
              </a:rPr>
              <a:t> Deleting unused programs and files frees up space</a:t>
            </a:r>
          </a:p>
        </p:txBody>
      </p:sp>
      <p:pic>
        <p:nvPicPr>
          <p:cNvPr id="1027" name="Picture 3"/>
          <p:cNvPicPr>
            <a:picLocks noChangeAspect="1" noChangeArrowheads="1"/>
          </p:cNvPicPr>
          <p:nvPr/>
        </p:nvPicPr>
        <p:blipFill>
          <a:blip r:embed="rId3" cstate="print"/>
          <a:srcRect l="24001" t="36667" r="6000" b="4668"/>
          <a:stretch>
            <a:fillRect/>
          </a:stretch>
        </p:blipFill>
        <p:spPr bwMode="auto">
          <a:xfrm>
            <a:off x="0" y="3505200"/>
            <a:ext cx="5334000" cy="3352800"/>
          </a:xfrm>
          <a:prstGeom prst="rect">
            <a:avLst/>
          </a:prstGeom>
          <a:noFill/>
          <a:ln w="9525">
            <a:noFill/>
            <a:miter lim="800000"/>
            <a:headEnd/>
            <a:tailEnd/>
          </a:ln>
        </p:spPr>
      </p:pic>
      <p:sp>
        <p:nvSpPr>
          <p:cNvPr id="25" name="Freeform 24"/>
          <p:cNvSpPr/>
          <p:nvPr/>
        </p:nvSpPr>
        <p:spPr>
          <a:xfrm>
            <a:off x="4495800" y="1905000"/>
            <a:ext cx="4191000" cy="3421063"/>
          </a:xfrm>
          <a:custGeom>
            <a:avLst/>
            <a:gdLst>
              <a:gd name="connsiteX0" fmla="*/ 0 w 4812405"/>
              <a:gd name="connsiteY0" fmla="*/ 371341 h 3906592"/>
              <a:gd name="connsiteX1" fmla="*/ 4185633 w 4812405"/>
              <a:gd name="connsiteY1" fmla="*/ 500130 h 3906592"/>
              <a:gd name="connsiteX2" fmla="*/ 3760631 w 4812405"/>
              <a:gd name="connsiteY2" fmla="*/ 3372119 h 3906592"/>
              <a:gd name="connsiteX3" fmla="*/ 643943 w 4812405"/>
              <a:gd name="connsiteY3" fmla="*/ 3706970 h 3906592"/>
            </a:gdLst>
            <a:ahLst/>
            <a:cxnLst>
              <a:cxn ang="0">
                <a:pos x="connsiteX0" y="connsiteY0"/>
              </a:cxn>
              <a:cxn ang="0">
                <a:pos x="connsiteX1" y="connsiteY1"/>
              </a:cxn>
              <a:cxn ang="0">
                <a:pos x="connsiteX2" y="connsiteY2"/>
              </a:cxn>
              <a:cxn ang="0">
                <a:pos x="connsiteX3" y="connsiteY3"/>
              </a:cxn>
            </a:cxnLst>
            <a:rect l="l" t="t" r="r" b="b"/>
            <a:pathLst>
              <a:path w="4812405" h="3906592">
                <a:moveTo>
                  <a:pt x="0" y="371341"/>
                </a:moveTo>
                <a:cubicBezTo>
                  <a:pt x="1779430" y="185670"/>
                  <a:pt x="3558861" y="0"/>
                  <a:pt x="4185633" y="500130"/>
                </a:cubicBezTo>
                <a:cubicBezTo>
                  <a:pt x="4812405" y="1000260"/>
                  <a:pt x="4350913" y="2837646"/>
                  <a:pt x="3760631" y="3372119"/>
                </a:cubicBezTo>
                <a:cubicBezTo>
                  <a:pt x="3170349" y="3906592"/>
                  <a:pt x="1907146" y="3806781"/>
                  <a:pt x="643943" y="3706970"/>
                </a:cubicBezTo>
              </a:path>
            </a:pathLst>
          </a:custGeom>
          <a:ln w="50800">
            <a:tailEnd type="stealt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7" name="Freeform 26"/>
          <p:cNvSpPr/>
          <p:nvPr/>
        </p:nvSpPr>
        <p:spPr>
          <a:xfrm>
            <a:off x="4765675" y="2590800"/>
            <a:ext cx="3387725" cy="2225675"/>
          </a:xfrm>
          <a:custGeom>
            <a:avLst/>
            <a:gdLst>
              <a:gd name="connsiteX0" fmla="*/ 0 w 3908739"/>
              <a:gd name="connsiteY0" fmla="*/ 0 h 2653048"/>
              <a:gd name="connsiteX1" fmla="*/ 3400023 w 3908739"/>
              <a:gd name="connsiteY1" fmla="*/ 154546 h 2653048"/>
              <a:gd name="connsiteX2" fmla="*/ 3052293 w 3908739"/>
              <a:gd name="connsiteY2" fmla="*/ 1777284 h 2653048"/>
              <a:gd name="connsiteX3" fmla="*/ 296214 w 3908739"/>
              <a:gd name="connsiteY3" fmla="*/ 2653048 h 2653048"/>
              <a:gd name="connsiteX4" fmla="*/ 296214 w 3908739"/>
              <a:gd name="connsiteY4" fmla="*/ 2653048 h 2653048"/>
              <a:gd name="connsiteX5" fmla="*/ 296214 w 3908739"/>
              <a:gd name="connsiteY5" fmla="*/ 2653048 h 265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08739" h="2653048">
                <a:moveTo>
                  <a:pt x="0" y="0"/>
                </a:moveTo>
                <a:lnTo>
                  <a:pt x="3400023" y="154546"/>
                </a:lnTo>
                <a:cubicBezTo>
                  <a:pt x="3908739" y="450760"/>
                  <a:pt x="3569594" y="1360867"/>
                  <a:pt x="3052293" y="1777284"/>
                </a:cubicBezTo>
                <a:cubicBezTo>
                  <a:pt x="2534992" y="2193701"/>
                  <a:pt x="296214" y="2653048"/>
                  <a:pt x="296214" y="2653048"/>
                </a:cubicBezTo>
                <a:lnTo>
                  <a:pt x="296214" y="2653048"/>
                </a:lnTo>
                <a:lnTo>
                  <a:pt x="296214" y="2653048"/>
                </a:lnTo>
              </a:path>
            </a:pathLst>
          </a:custGeom>
          <a:ln w="50800">
            <a:tailEnd type="stealt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8" name="Freeform 27"/>
          <p:cNvSpPr/>
          <p:nvPr/>
        </p:nvSpPr>
        <p:spPr>
          <a:xfrm>
            <a:off x="217488" y="2895600"/>
            <a:ext cx="722312" cy="2205038"/>
          </a:xfrm>
          <a:custGeom>
            <a:avLst/>
            <a:gdLst>
              <a:gd name="connsiteX0" fmla="*/ 723364 w 723364"/>
              <a:gd name="connsiteY0" fmla="*/ 0 h 2562896"/>
              <a:gd name="connsiteX1" fmla="*/ 66541 w 723364"/>
              <a:gd name="connsiteY1" fmla="*/ 669701 h 2562896"/>
              <a:gd name="connsiteX2" fmla="*/ 324119 w 723364"/>
              <a:gd name="connsiteY2" fmla="*/ 2562896 h 2562896"/>
            </a:gdLst>
            <a:ahLst/>
            <a:cxnLst>
              <a:cxn ang="0">
                <a:pos x="connsiteX0" y="connsiteY0"/>
              </a:cxn>
              <a:cxn ang="0">
                <a:pos x="connsiteX1" y="connsiteY1"/>
              </a:cxn>
              <a:cxn ang="0">
                <a:pos x="connsiteX2" y="connsiteY2"/>
              </a:cxn>
            </a:cxnLst>
            <a:rect l="l" t="t" r="r" b="b"/>
            <a:pathLst>
              <a:path w="723364" h="2562896">
                <a:moveTo>
                  <a:pt x="723364" y="0"/>
                </a:moveTo>
                <a:cubicBezTo>
                  <a:pt x="428223" y="121276"/>
                  <a:pt x="133082" y="242552"/>
                  <a:pt x="66541" y="669701"/>
                </a:cubicBezTo>
                <a:cubicBezTo>
                  <a:pt x="0" y="1096850"/>
                  <a:pt x="324119" y="2562896"/>
                  <a:pt x="324119" y="2562896"/>
                </a:cubicBezTo>
              </a:path>
            </a:pathLst>
          </a:custGeom>
          <a:ln w="50800">
            <a:tailEnd type="stealt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0" name="Freeform 29"/>
          <p:cNvSpPr/>
          <p:nvPr/>
        </p:nvSpPr>
        <p:spPr>
          <a:xfrm>
            <a:off x="4481513" y="1408113"/>
            <a:ext cx="4645025" cy="4567237"/>
          </a:xfrm>
          <a:custGeom>
            <a:avLst/>
            <a:gdLst>
              <a:gd name="connsiteX0" fmla="*/ 1854558 w 4644980"/>
              <a:gd name="connsiteY0" fmla="*/ 382073 h 4567707"/>
              <a:gd name="connsiteX1" fmla="*/ 4224270 w 4644980"/>
              <a:gd name="connsiteY1" fmla="*/ 549499 h 4567707"/>
              <a:gd name="connsiteX2" fmla="*/ 3940935 w 4644980"/>
              <a:gd name="connsiteY2" fmla="*/ 3679065 h 4567707"/>
              <a:gd name="connsiteX3" fmla="*/ 0 w 4644980"/>
              <a:gd name="connsiteY3" fmla="*/ 4567707 h 4567707"/>
              <a:gd name="connsiteX4" fmla="*/ 0 w 4644980"/>
              <a:gd name="connsiteY4" fmla="*/ 4567707 h 4567707"/>
              <a:gd name="connsiteX5" fmla="*/ 0 w 4644980"/>
              <a:gd name="connsiteY5" fmla="*/ 4567707 h 4567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4980" h="4567707">
                <a:moveTo>
                  <a:pt x="1854558" y="382073"/>
                </a:moveTo>
                <a:cubicBezTo>
                  <a:pt x="2865549" y="191036"/>
                  <a:pt x="3876541" y="0"/>
                  <a:pt x="4224270" y="549499"/>
                </a:cubicBezTo>
                <a:cubicBezTo>
                  <a:pt x="4572000" y="1098998"/>
                  <a:pt x="4644980" y="3009364"/>
                  <a:pt x="3940935" y="3679065"/>
                </a:cubicBezTo>
                <a:cubicBezTo>
                  <a:pt x="3236890" y="4348766"/>
                  <a:pt x="0" y="4567707"/>
                  <a:pt x="0" y="4567707"/>
                </a:cubicBezTo>
                <a:lnTo>
                  <a:pt x="0" y="4567707"/>
                </a:lnTo>
                <a:lnTo>
                  <a:pt x="0" y="4567707"/>
                </a:lnTo>
              </a:path>
            </a:pathLst>
          </a:custGeom>
          <a:ln w="50800">
            <a:tailEnd type="stealth"/>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1027"/>
                                        </p:tgtEl>
                                        <p:attrNameLst>
                                          <p:attrName>style.visibility</p:attrName>
                                        </p:attrNameLst>
                                      </p:cBhvr>
                                      <p:to>
                                        <p:strVal val="visible"/>
                                      </p:to>
                                    </p:set>
                                    <p:animEffect transition="in" filter="blinds(horizontal)">
                                      <p:cBhvr>
                                        <p:cTn id="16" dur="500"/>
                                        <p:tgtEl>
                                          <p:spTgt spid="1027"/>
                                        </p:tgtEl>
                                      </p:cBhvr>
                                    </p:animEffect>
                                  </p:childTnLst>
                                </p:cTn>
                              </p:par>
                            </p:childTnLst>
                          </p:cTn>
                        </p:par>
                        <p:par>
                          <p:cTn id="17" fill="hold">
                            <p:stCondLst>
                              <p:cond delay="1000"/>
                            </p:stCondLst>
                            <p:childTnLst>
                              <p:par>
                                <p:cTn id="18" presetID="3" presetClass="entr" presetSubtype="10" fill="hold"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blinds(horizontal)">
                                      <p:cBhvr>
                                        <p:cTn id="20" dur="500"/>
                                        <p:tgtEl>
                                          <p:spTgt spid="3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blinds(horizontal)">
                                      <p:cBhvr>
                                        <p:cTn id="25" dur="500"/>
                                        <p:tgtEl>
                                          <p:spTgt spid="5">
                                            <p:txEl>
                                              <p:pRg st="2" end="2"/>
                                            </p:txEl>
                                          </p:spTgt>
                                        </p:tgtEl>
                                      </p:cBhvr>
                                    </p:animEffect>
                                  </p:childTnLst>
                                </p:cTn>
                              </p:par>
                            </p:childTnLst>
                          </p:cTn>
                        </p:par>
                        <p:par>
                          <p:cTn id="26" fill="hold">
                            <p:stCondLst>
                              <p:cond delay="500"/>
                            </p:stCondLst>
                            <p:childTnLst>
                              <p:par>
                                <p:cTn id="27" presetID="3" presetClass="entr" presetSubtype="10" fill="hold"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blinds(horizontal)">
                                      <p:cBhvr>
                                        <p:cTn id="29" dur="500"/>
                                        <p:tgtEl>
                                          <p:spTgt spid="25"/>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blinds(horizontal)">
                                      <p:cBhvr>
                                        <p:cTn id="34" dur="500"/>
                                        <p:tgtEl>
                                          <p:spTgt spid="5">
                                            <p:txEl>
                                              <p:pRg st="3" end="3"/>
                                            </p:txEl>
                                          </p:spTgt>
                                        </p:tgtEl>
                                      </p:cBhvr>
                                    </p:animEffect>
                                  </p:childTnLst>
                                </p:cTn>
                              </p:par>
                            </p:childTnLst>
                          </p:cTn>
                        </p:par>
                        <p:par>
                          <p:cTn id="35" fill="hold">
                            <p:stCondLst>
                              <p:cond delay="500"/>
                            </p:stCondLst>
                            <p:childTnLst>
                              <p:par>
                                <p:cTn id="36" presetID="3" presetClass="entr" presetSubtype="10" fill="hold" nodeType="after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linds(horizontal)">
                                      <p:cBhvr>
                                        <p:cTn id="38" dur="500"/>
                                        <p:tgtEl>
                                          <p:spTgt spid="27"/>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animEffect transition="in" filter="blinds(horizontal)">
                                      <p:cBhvr>
                                        <p:cTn id="43" dur="500"/>
                                        <p:tgtEl>
                                          <p:spTgt spid="5">
                                            <p:txEl>
                                              <p:pRg st="4" end="4"/>
                                            </p:txEl>
                                          </p:spTgt>
                                        </p:tgtEl>
                                      </p:cBhvr>
                                    </p:animEffect>
                                  </p:childTnLst>
                                </p:cTn>
                              </p:par>
                            </p:childTnLst>
                          </p:cTn>
                        </p:par>
                        <p:par>
                          <p:cTn id="44" fill="hold">
                            <p:stCondLst>
                              <p:cond delay="500"/>
                            </p:stCondLst>
                            <p:childTnLst>
                              <p:par>
                                <p:cTn id="45" presetID="3" presetClass="entr" presetSubtype="10"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blinds(horizontal)">
                                      <p:cBhvr>
                                        <p:cTn id="47" dur="500"/>
                                        <p:tgtEl>
                                          <p:spTgt spid="2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5" end="5"/>
                                            </p:txEl>
                                          </p:spTgt>
                                        </p:tgtEl>
                                        <p:attrNameLst>
                                          <p:attrName>style.visibility</p:attrName>
                                        </p:attrNameLst>
                                      </p:cBhvr>
                                      <p:to>
                                        <p:strVal val="visible"/>
                                      </p:to>
                                    </p:set>
                                    <p:animEffect transition="in" filter="blinds(horizontal)">
                                      <p:cBhvr>
                                        <p:cTn id="5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Review Question 4</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charset="0"/>
              <a:buNone/>
              <a:defRPr/>
            </a:pPr>
            <a:r>
              <a:rPr lang="en-US" dirty="0" smtClean="0"/>
              <a:t>What information is stored in the NXT Brick’s </a:t>
            </a:r>
            <a:r>
              <a:rPr lang="en-US" b="1" dirty="0" smtClean="0"/>
              <a:t>flash memory</a:t>
            </a:r>
            <a:r>
              <a:rPr lang="en-US" dirty="0" smtClean="0"/>
              <a:t>:</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dirty="0" smtClean="0"/>
              <a:t>A) Lego firmware</a:t>
            </a:r>
          </a:p>
          <a:p>
            <a:pPr eaLnBrk="1" fontAlgn="auto" hangingPunct="1">
              <a:spcAft>
                <a:spcPts val="0"/>
              </a:spcAft>
              <a:buFont typeface="Arial" charset="0"/>
              <a:buNone/>
              <a:defRPr/>
            </a:pPr>
            <a:r>
              <a:rPr lang="en-US" dirty="0" smtClean="0"/>
              <a:t>B) Student software</a:t>
            </a:r>
          </a:p>
          <a:p>
            <a:pPr eaLnBrk="1" fontAlgn="auto" hangingPunct="1">
              <a:spcAft>
                <a:spcPts val="0"/>
              </a:spcAft>
              <a:buFont typeface="Arial" charset="0"/>
              <a:buNone/>
              <a:defRPr/>
            </a:pPr>
            <a:r>
              <a:rPr lang="en-US" dirty="0" smtClean="0"/>
              <a:t>C) Sound files</a:t>
            </a:r>
          </a:p>
          <a:p>
            <a:pPr eaLnBrk="1" fontAlgn="auto" hangingPunct="1">
              <a:spcAft>
                <a:spcPts val="0"/>
              </a:spcAft>
              <a:buFont typeface="Arial" charset="0"/>
              <a:buNone/>
              <a:defRPr/>
            </a:pPr>
            <a:r>
              <a:rPr lang="en-US" dirty="0" smtClean="0"/>
              <a:t>D) Graphics files</a:t>
            </a:r>
          </a:p>
          <a:p>
            <a:pPr eaLnBrk="1" fontAlgn="auto" hangingPunct="1">
              <a:spcAft>
                <a:spcPts val="0"/>
              </a:spcAft>
              <a:buFont typeface="Arial" charset="0"/>
              <a:buNone/>
              <a:defRPr/>
            </a:pPr>
            <a:r>
              <a:rPr lang="en-US" dirty="0" smtClean="0"/>
              <a:t>E) All of the above</a:t>
            </a:r>
          </a:p>
          <a:p>
            <a:pPr eaLnBrk="1" fontAlgn="auto" hangingPunct="1">
              <a:spcAft>
                <a:spcPts val="0"/>
              </a:spcAft>
              <a:buFont typeface="Arial" charset="0"/>
              <a:buNone/>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Review Question 4</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charset="0"/>
              <a:buNone/>
              <a:defRPr/>
            </a:pPr>
            <a:r>
              <a:rPr lang="en-US" dirty="0" smtClean="0"/>
              <a:t>What information is stored in the NXT Brick’s </a:t>
            </a:r>
            <a:r>
              <a:rPr lang="en-US" b="1" dirty="0" smtClean="0"/>
              <a:t>flash memory</a:t>
            </a:r>
            <a:r>
              <a:rPr lang="en-US" dirty="0" smtClean="0"/>
              <a:t>:</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b="1" dirty="0" smtClean="0">
                <a:solidFill>
                  <a:srgbClr val="FFFF00"/>
                </a:solidFill>
              </a:rPr>
              <a:t>A) Lego firmware</a:t>
            </a:r>
          </a:p>
          <a:p>
            <a:pPr eaLnBrk="1" fontAlgn="auto" hangingPunct="1">
              <a:spcAft>
                <a:spcPts val="0"/>
              </a:spcAft>
              <a:buFont typeface="Arial" charset="0"/>
              <a:buNone/>
              <a:defRPr/>
            </a:pPr>
            <a:r>
              <a:rPr lang="en-US" dirty="0" smtClean="0"/>
              <a:t>B) Student software</a:t>
            </a:r>
          </a:p>
          <a:p>
            <a:pPr eaLnBrk="1" fontAlgn="auto" hangingPunct="1">
              <a:spcAft>
                <a:spcPts val="0"/>
              </a:spcAft>
              <a:buFont typeface="Arial" charset="0"/>
              <a:buNone/>
              <a:defRPr/>
            </a:pPr>
            <a:r>
              <a:rPr lang="en-US" dirty="0" smtClean="0"/>
              <a:t>C) Sound files</a:t>
            </a:r>
          </a:p>
          <a:p>
            <a:pPr eaLnBrk="1" fontAlgn="auto" hangingPunct="1">
              <a:spcAft>
                <a:spcPts val="0"/>
              </a:spcAft>
              <a:buFont typeface="Arial" charset="0"/>
              <a:buNone/>
              <a:defRPr/>
            </a:pPr>
            <a:r>
              <a:rPr lang="en-US" dirty="0" smtClean="0"/>
              <a:t>D) Graphics files</a:t>
            </a:r>
          </a:p>
          <a:p>
            <a:pPr eaLnBrk="1" fontAlgn="auto" hangingPunct="1">
              <a:spcAft>
                <a:spcPts val="0"/>
              </a:spcAft>
              <a:buFont typeface="Arial" charset="0"/>
              <a:buNone/>
              <a:defRPr/>
            </a:pPr>
            <a:r>
              <a:rPr lang="en-US" dirty="0" smtClean="0"/>
              <a:t>E) All of the above</a:t>
            </a:r>
          </a:p>
          <a:p>
            <a:pPr eaLnBrk="1" fontAlgn="auto" hangingPunct="1">
              <a:spcAft>
                <a:spcPts val="0"/>
              </a:spcAft>
              <a:buFont typeface="Arial" charset="0"/>
              <a:buNone/>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Review Question 5</a:t>
            </a:r>
          </a:p>
        </p:txBody>
      </p:sp>
      <p:sp>
        <p:nvSpPr>
          <p:cNvPr id="3" name="Content Placeholder 2"/>
          <p:cNvSpPr>
            <a:spLocks noGrp="1"/>
          </p:cNvSpPr>
          <p:nvPr>
            <p:ph idx="1"/>
          </p:nvPr>
        </p:nvSpPr>
        <p:spPr>
          <a:ln>
            <a:solidFill>
              <a:schemeClr val="accent1"/>
            </a:solidFill>
          </a:ln>
        </p:spPr>
        <p:txBody>
          <a:bodyPr rtlCol="0">
            <a:normAutofit/>
          </a:bodyPr>
          <a:lstStyle/>
          <a:p>
            <a:pPr eaLnBrk="1" fontAlgn="auto" hangingPunct="1">
              <a:spcAft>
                <a:spcPts val="0"/>
              </a:spcAft>
              <a:buFont typeface="Arial" charset="0"/>
              <a:buNone/>
              <a:defRPr/>
            </a:pPr>
            <a:r>
              <a:rPr lang="en-US" dirty="0" smtClean="0"/>
              <a:t>If you are unable to download your program because the NXT Brick’s </a:t>
            </a:r>
            <a:r>
              <a:rPr lang="en-US" b="1" dirty="0" smtClean="0"/>
              <a:t>flash memory</a:t>
            </a:r>
            <a:r>
              <a:rPr lang="en-US" dirty="0" smtClean="0"/>
              <a:t> is full,   you should:</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dirty="0" smtClean="0"/>
              <a:t>A) Delete software files</a:t>
            </a:r>
          </a:p>
          <a:p>
            <a:pPr eaLnBrk="1" fontAlgn="auto" hangingPunct="1">
              <a:spcAft>
                <a:spcPts val="0"/>
              </a:spcAft>
              <a:buFont typeface="Arial" charset="0"/>
              <a:buNone/>
              <a:defRPr/>
            </a:pPr>
            <a:r>
              <a:rPr lang="en-US" dirty="0" smtClean="0"/>
              <a:t>B) Delete firmware files</a:t>
            </a:r>
          </a:p>
          <a:p>
            <a:pPr eaLnBrk="1" fontAlgn="auto" hangingPunct="1">
              <a:spcAft>
                <a:spcPts val="0"/>
              </a:spcAft>
              <a:buFont typeface="Arial" charset="0"/>
              <a:buNone/>
              <a:defRPr/>
            </a:pPr>
            <a:r>
              <a:rPr lang="en-US" dirty="0" smtClean="0"/>
              <a:t>C) Delete hardware files</a:t>
            </a:r>
          </a:p>
          <a:p>
            <a:pPr eaLnBrk="1" fontAlgn="auto" hangingPunct="1">
              <a:spcAft>
                <a:spcPts val="0"/>
              </a:spcAft>
              <a:buFont typeface="Arial" charset="0"/>
              <a:buNone/>
              <a:defRPr/>
            </a:pPr>
            <a:r>
              <a:rPr lang="en-US" dirty="0" smtClean="0"/>
              <a:t>D) Restart the Brick</a:t>
            </a:r>
          </a:p>
          <a:p>
            <a:pPr eaLnBrk="1" fontAlgn="auto" hangingPunct="1">
              <a:spcAft>
                <a:spcPts val="0"/>
              </a:spcAft>
              <a:buFont typeface="Arial" charset="0"/>
              <a:buNone/>
              <a:defRPr/>
            </a:pPr>
            <a:r>
              <a:rPr lang="en-US" dirty="0" smtClean="0"/>
              <a:t>E) All of the above</a:t>
            </a:r>
          </a:p>
          <a:p>
            <a:pPr eaLnBrk="1" fontAlgn="auto" hangingPunct="1">
              <a:spcAft>
                <a:spcPts val="0"/>
              </a:spcAft>
              <a:buFont typeface="Arial" charset="0"/>
              <a:buNone/>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Review Question 5</a:t>
            </a:r>
          </a:p>
        </p:txBody>
      </p:sp>
      <p:sp>
        <p:nvSpPr>
          <p:cNvPr id="3" name="Content Placeholder 2"/>
          <p:cNvSpPr>
            <a:spLocks noGrp="1"/>
          </p:cNvSpPr>
          <p:nvPr>
            <p:ph idx="1"/>
          </p:nvPr>
        </p:nvSpPr>
        <p:spPr>
          <a:ln>
            <a:solidFill>
              <a:schemeClr val="accent1"/>
            </a:solidFill>
          </a:ln>
        </p:spPr>
        <p:txBody>
          <a:bodyPr rtlCol="0">
            <a:normAutofit/>
          </a:bodyPr>
          <a:lstStyle/>
          <a:p>
            <a:pPr eaLnBrk="1" fontAlgn="auto" hangingPunct="1">
              <a:spcAft>
                <a:spcPts val="0"/>
              </a:spcAft>
              <a:buFont typeface="Arial" charset="0"/>
              <a:buNone/>
              <a:defRPr/>
            </a:pPr>
            <a:r>
              <a:rPr lang="en-US" dirty="0" smtClean="0"/>
              <a:t>If you are unable to download your program because the NXT Brick’s </a:t>
            </a:r>
            <a:r>
              <a:rPr lang="en-US" b="1" dirty="0" smtClean="0"/>
              <a:t>flash memory</a:t>
            </a:r>
            <a:r>
              <a:rPr lang="en-US" dirty="0" smtClean="0"/>
              <a:t> is full,   you should:</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dirty="0" smtClean="0"/>
              <a:t>A) Delete software files</a:t>
            </a:r>
          </a:p>
          <a:p>
            <a:pPr eaLnBrk="1" fontAlgn="auto" hangingPunct="1">
              <a:spcAft>
                <a:spcPts val="0"/>
              </a:spcAft>
              <a:buFont typeface="Arial" charset="0"/>
              <a:buNone/>
              <a:defRPr/>
            </a:pPr>
            <a:r>
              <a:rPr lang="en-US" b="1" dirty="0" smtClean="0">
                <a:solidFill>
                  <a:srgbClr val="FFFF00"/>
                </a:solidFill>
              </a:rPr>
              <a:t>B) Delete firmware files</a:t>
            </a:r>
          </a:p>
          <a:p>
            <a:pPr eaLnBrk="1" fontAlgn="auto" hangingPunct="1">
              <a:spcAft>
                <a:spcPts val="0"/>
              </a:spcAft>
              <a:buFont typeface="Arial" charset="0"/>
              <a:buNone/>
              <a:defRPr/>
            </a:pPr>
            <a:r>
              <a:rPr lang="en-US" dirty="0" smtClean="0"/>
              <a:t>C) Delete hardware files</a:t>
            </a:r>
          </a:p>
          <a:p>
            <a:pPr eaLnBrk="1" fontAlgn="auto" hangingPunct="1">
              <a:spcAft>
                <a:spcPts val="0"/>
              </a:spcAft>
              <a:buFont typeface="Arial" charset="0"/>
              <a:buNone/>
              <a:defRPr/>
            </a:pPr>
            <a:r>
              <a:rPr lang="en-US" dirty="0" smtClean="0"/>
              <a:t>D) Restart the Brick</a:t>
            </a:r>
          </a:p>
          <a:p>
            <a:pPr eaLnBrk="1" fontAlgn="auto" hangingPunct="1">
              <a:spcAft>
                <a:spcPts val="0"/>
              </a:spcAft>
              <a:buFont typeface="Arial" charset="0"/>
              <a:buNone/>
              <a:defRPr/>
            </a:pPr>
            <a:r>
              <a:rPr lang="en-US" dirty="0" smtClean="0"/>
              <a:t>E) All of the above</a:t>
            </a:r>
          </a:p>
          <a:p>
            <a:pPr eaLnBrk="1" fontAlgn="auto" hangingPunct="1">
              <a:spcAft>
                <a:spcPts val="0"/>
              </a:spcAft>
              <a:buFont typeface="Arial" charset="0"/>
              <a:buNone/>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pPr algn="ctr"/>
            <a:r>
              <a:rPr lang="en-US" dirty="0" smtClean="0"/>
              <a:t>Introduction </a:t>
            </a:r>
            <a:r>
              <a:rPr lang="en-US" dirty="0"/>
              <a:t>to </a:t>
            </a:r>
            <a:r>
              <a:rPr lang="en-US" dirty="0" smtClean="0"/>
              <a:t>Computers</a:t>
            </a:r>
            <a:br>
              <a:rPr lang="en-US" dirty="0" smtClean="0"/>
            </a:br>
            <a:r>
              <a:rPr lang="en-US" dirty="0" smtClean="0"/>
              <a:t>Review</a:t>
            </a:r>
            <a:endParaRPr lang="en-US" dirty="0"/>
          </a:p>
        </p:txBody>
      </p:sp>
      <p:sp>
        <p:nvSpPr>
          <p:cNvPr id="3" name="Content Placeholder 2"/>
          <p:cNvSpPr>
            <a:spLocks noGrp="1"/>
          </p:cNvSpPr>
          <p:nvPr>
            <p:ph idx="1"/>
          </p:nvPr>
        </p:nvSpPr>
        <p:spPr>
          <a:xfrm>
            <a:off x="457200" y="2286000"/>
            <a:ext cx="8229600" cy="4038600"/>
          </a:xfrm>
        </p:spPr>
        <p:txBody>
          <a:bodyPr/>
          <a:lstStyle/>
          <a:p>
            <a:pPr algn="ctr"/>
            <a:r>
              <a:rPr lang="en-US" dirty="0" smtClean="0">
                <a:hlinkClick r:id="rId3"/>
              </a:rPr>
              <a:t>Jeopardy</a:t>
            </a:r>
            <a:endParaRPr lang="en-US" dirty="0"/>
          </a:p>
        </p:txBody>
      </p:sp>
    </p:spTree>
    <p:extLst>
      <p:ext uri="{BB962C8B-B14F-4D97-AF65-F5344CB8AC3E}">
        <p14:creationId xmlns:p14="http://schemas.microsoft.com/office/powerpoint/2010/main" val="4163416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9144000" cy="1638300"/>
          </a:xfrm>
        </p:spPr>
        <p:txBody>
          <a:bodyPr>
            <a:noAutofit/>
          </a:bodyPr>
          <a:lstStyle/>
          <a:p>
            <a:pPr algn="ctr">
              <a:defRPr/>
            </a:pPr>
            <a:r>
              <a:rPr lang="en-US" sz="5400" dirty="0" smtClean="0"/>
              <a:t>3.2 Firmware</a:t>
            </a:r>
            <a:r>
              <a:rPr lang="en-US" sz="5400" dirty="0"/>
              <a:t/>
            </a:r>
            <a:br>
              <a:rPr lang="en-US" sz="5400" dirty="0"/>
            </a:br>
            <a:endParaRPr lang="en-US" sz="5000" dirty="0"/>
          </a:p>
        </p:txBody>
      </p:sp>
      <p:sp>
        <p:nvSpPr>
          <p:cNvPr id="3075" name="Subtitle 2"/>
          <p:cNvSpPr>
            <a:spLocks noGrp="1"/>
          </p:cNvSpPr>
          <p:nvPr>
            <p:ph type="subTitle" idx="1"/>
          </p:nvPr>
        </p:nvSpPr>
        <p:spPr>
          <a:xfrm>
            <a:off x="381000" y="990600"/>
            <a:ext cx="8763000" cy="5867400"/>
          </a:xfrm>
        </p:spPr>
        <p:txBody>
          <a:bodyPr>
            <a:noAutofit/>
          </a:bodyPr>
          <a:lstStyle/>
          <a:p>
            <a:pPr algn="l"/>
            <a:endParaRPr lang="en-US" sz="2400" dirty="0" smtClean="0">
              <a:solidFill>
                <a:srgbClr val="FFC000"/>
              </a:solidFill>
            </a:endParaRPr>
          </a:p>
          <a:p>
            <a:pPr algn="l"/>
            <a:r>
              <a:rPr lang="en-US" sz="2800" b="1" dirty="0" smtClean="0">
                <a:solidFill>
                  <a:srgbClr val="FFC000"/>
                </a:solidFill>
              </a:rPr>
              <a:t>Overview: </a:t>
            </a:r>
          </a:p>
          <a:p>
            <a:pPr algn="l"/>
            <a:r>
              <a:rPr lang="en-US" sz="2800" b="1" dirty="0" smtClean="0">
                <a:solidFill>
                  <a:srgbClr val="FFC000"/>
                </a:solidFill>
              </a:rPr>
              <a:t>The goal of this lesson is to explore the concept of firmware using the NXT. Students will connect the NXT to a computer to download firmware and explore its contents.</a:t>
            </a:r>
          </a:p>
          <a:p>
            <a:pPr algn="l"/>
            <a:endParaRPr lang="en-US" sz="2800" b="1" dirty="0" smtClean="0">
              <a:solidFill>
                <a:srgbClr val="FFC000"/>
              </a:solidFill>
            </a:endParaRPr>
          </a:p>
          <a:p>
            <a:pPr algn="l"/>
            <a:r>
              <a:rPr lang="en-US" sz="2800" b="1" dirty="0" smtClean="0">
                <a:solidFill>
                  <a:srgbClr val="FFC000"/>
                </a:solidFill>
              </a:rPr>
              <a:t>Objectives: Student will be able to:</a:t>
            </a:r>
          </a:p>
          <a:p>
            <a:pPr algn="l"/>
            <a:r>
              <a:rPr lang="en-US" sz="2800" b="1" dirty="0" smtClean="0">
                <a:solidFill>
                  <a:srgbClr val="FFC000"/>
                </a:solidFill>
              </a:rPr>
              <a:t>1. Distinguish firmware from software</a:t>
            </a:r>
          </a:p>
          <a:p>
            <a:pPr algn="l"/>
            <a:r>
              <a:rPr lang="en-US" sz="2800" b="1" dirty="0" smtClean="0">
                <a:solidFill>
                  <a:srgbClr val="FFC000"/>
                </a:solidFill>
              </a:rPr>
              <a:t>2. Explain the role of the NXT firmware</a:t>
            </a:r>
          </a:p>
          <a:p>
            <a:pPr algn="l"/>
            <a:r>
              <a:rPr lang="en-US" sz="2800" b="1" dirty="0" smtClean="0">
                <a:solidFill>
                  <a:srgbClr val="FFC000"/>
                </a:solidFill>
              </a:rPr>
              <a:t>3. Update the NXT firmware</a:t>
            </a:r>
          </a:p>
          <a:p>
            <a:pPr marR="0" algn="l">
              <a:spcBef>
                <a:spcPts val="0"/>
              </a:spcBef>
            </a:pPr>
            <a:endParaRPr lang="en-US" sz="2400" dirty="0">
              <a:solidFill>
                <a:srgbClr val="FFC000"/>
              </a:solidFill>
              <a:effectLst/>
            </a:endParaRPr>
          </a:p>
        </p:txBody>
      </p:sp>
    </p:spTree>
    <p:extLst>
      <p:ext uri="{BB962C8B-B14F-4D97-AF65-F5344CB8AC3E}">
        <p14:creationId xmlns:p14="http://schemas.microsoft.com/office/powerpoint/2010/main" val="10099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163869"/>
            <a:ext cx="91440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b="1" dirty="0" smtClean="0">
                <a:solidFill>
                  <a:srgbClr val="FFC000"/>
                </a:solidFill>
              </a:rPr>
              <a:t>Task Assignment  NXT Firmware</a:t>
            </a:r>
            <a:br>
              <a:rPr lang="en-US" b="1" dirty="0" smtClean="0">
                <a:solidFill>
                  <a:srgbClr val="FFC000"/>
                </a:solidFill>
              </a:rPr>
            </a:br>
            <a:endParaRPr lang="en-US" sz="800" dirty="0" smtClean="0">
              <a:solidFill>
                <a:srgbClr val="FFC000"/>
              </a:solidFill>
            </a:endParaRPr>
          </a:p>
          <a:p>
            <a:r>
              <a:rPr lang="en-US" b="1" dirty="0" smtClean="0">
                <a:solidFill>
                  <a:srgbClr val="FFC000"/>
                </a:solidFill>
              </a:rPr>
              <a:t>Name:_________________________     Period:___    Date:________      Score:_____/10</a:t>
            </a:r>
            <a:endParaRPr lang="en-US" sz="1600" dirty="0" smtClean="0">
              <a:solidFill>
                <a:srgbClr val="FFC000"/>
              </a:solidFill>
            </a:endParaRPr>
          </a:p>
          <a:p>
            <a:r>
              <a:rPr lang="en-US" b="1" u="sng" dirty="0" smtClean="0">
                <a:solidFill>
                  <a:srgbClr val="FFC000"/>
                </a:solidFill>
              </a:rPr>
              <a:t>From within NXT-G, open a new program and then open the “NXT Window”</a:t>
            </a:r>
            <a:br>
              <a:rPr lang="en-US" b="1" u="sng" dirty="0" smtClean="0">
                <a:solidFill>
                  <a:srgbClr val="FFC000"/>
                </a:solidFill>
              </a:rPr>
            </a:br>
            <a:endParaRPr lang="en-US" sz="800" dirty="0" smtClean="0">
              <a:solidFill>
                <a:srgbClr val="FFC000"/>
              </a:solidFill>
            </a:endParaRPr>
          </a:p>
          <a:p>
            <a:pPr lvl="0"/>
            <a:r>
              <a:rPr lang="en-US" b="1" dirty="0" smtClean="0">
                <a:solidFill>
                  <a:srgbClr val="FFC000"/>
                </a:solidFill>
              </a:rPr>
              <a:t>(1/2 pt) What is your battery voltage level?</a:t>
            </a:r>
            <a:br>
              <a:rPr lang="en-US" b="1" dirty="0" smtClean="0">
                <a:solidFill>
                  <a:srgbClr val="FFC000"/>
                </a:solidFill>
              </a:rPr>
            </a:br>
            <a:endParaRPr lang="en-US" sz="800" dirty="0" smtClean="0">
              <a:solidFill>
                <a:srgbClr val="FFC000"/>
              </a:solidFill>
            </a:endParaRPr>
          </a:p>
          <a:p>
            <a:pPr lvl="0"/>
            <a:r>
              <a:rPr lang="en-US" b="1" dirty="0" smtClean="0">
                <a:solidFill>
                  <a:srgbClr val="FFC000"/>
                </a:solidFill>
              </a:rPr>
              <a:t>(1/2 pt) What is the name of your NXT Brick (you can change it if you like)?</a:t>
            </a:r>
            <a:br>
              <a:rPr lang="en-US" b="1" dirty="0" smtClean="0">
                <a:solidFill>
                  <a:srgbClr val="FFC000"/>
                </a:solidFill>
              </a:rPr>
            </a:br>
            <a:endParaRPr lang="en-US" sz="800" dirty="0" smtClean="0">
              <a:solidFill>
                <a:srgbClr val="FFC000"/>
              </a:solidFill>
            </a:endParaRPr>
          </a:p>
          <a:p>
            <a:pPr lvl="0"/>
            <a:r>
              <a:rPr lang="en-US" b="1" dirty="0" smtClean="0">
                <a:solidFill>
                  <a:srgbClr val="FFC000"/>
                </a:solidFill>
              </a:rPr>
              <a:t>(1/2 pt) What firmware version does your brick have?</a:t>
            </a:r>
            <a:r>
              <a:rPr lang="en-US" sz="800" b="1" dirty="0" smtClean="0">
                <a:solidFill>
                  <a:srgbClr val="FFC000"/>
                </a:solidFill>
              </a:rPr>
              <a:t/>
            </a:r>
            <a:br>
              <a:rPr lang="en-US" sz="800" b="1" dirty="0" smtClean="0">
                <a:solidFill>
                  <a:srgbClr val="FFC000"/>
                </a:solidFill>
              </a:rPr>
            </a:br>
            <a:r>
              <a:rPr lang="en-US" sz="800" b="1" dirty="0" smtClean="0">
                <a:solidFill>
                  <a:srgbClr val="FFC000"/>
                </a:solidFill>
              </a:rPr>
              <a:t/>
            </a:r>
            <a:br>
              <a:rPr lang="en-US" sz="800" b="1" dirty="0" smtClean="0">
                <a:solidFill>
                  <a:srgbClr val="FFC000"/>
                </a:solidFill>
              </a:rPr>
            </a:br>
            <a:r>
              <a:rPr lang="en-US" sz="2000" b="1" u="sng" dirty="0" smtClean="0">
                <a:solidFill>
                  <a:srgbClr val="FFC000"/>
                </a:solidFill>
              </a:rPr>
              <a:t>Follow the “Downloading Firmware” Video in Video Trainer 2 – Basics</a:t>
            </a:r>
            <a:br>
              <a:rPr lang="en-US" sz="2000" b="1" u="sng" dirty="0" smtClean="0">
                <a:solidFill>
                  <a:srgbClr val="FFC000"/>
                </a:solidFill>
              </a:rPr>
            </a:br>
            <a:r>
              <a:rPr lang="en-US" dirty="0" smtClean="0">
                <a:solidFill>
                  <a:srgbClr val="FFC000"/>
                </a:solidFill>
              </a:rPr>
              <a:t>(Note: Do </a:t>
            </a:r>
            <a:r>
              <a:rPr lang="en-US" u="sng" dirty="0" smtClean="0">
                <a:solidFill>
                  <a:srgbClr val="FFC000"/>
                </a:solidFill>
              </a:rPr>
              <a:t>not</a:t>
            </a:r>
            <a:r>
              <a:rPr lang="en-US" dirty="0" smtClean="0">
                <a:solidFill>
                  <a:srgbClr val="FFC000"/>
                </a:solidFill>
              </a:rPr>
              <a:t> update the firmware if the version on your brick is newer than the one offered by the NXT-G firmware update screen.  Also, do not proceed to the next video as instructed at the end of this video)</a:t>
            </a:r>
            <a:r>
              <a:rPr lang="en-US" sz="2000" b="1" u="sng" dirty="0" smtClean="0">
                <a:solidFill>
                  <a:srgbClr val="FFC000"/>
                </a:solidFill>
              </a:rPr>
              <a:t/>
            </a:r>
            <a:br>
              <a:rPr lang="en-US" sz="2000" b="1" u="sng" dirty="0" smtClean="0">
                <a:solidFill>
                  <a:srgbClr val="FFC000"/>
                </a:solidFill>
              </a:rPr>
            </a:br>
            <a:endParaRPr lang="en-US" sz="800" dirty="0" smtClean="0">
              <a:solidFill>
                <a:srgbClr val="FFC000"/>
              </a:solidFill>
            </a:endParaRPr>
          </a:p>
          <a:p>
            <a:pPr lvl="0"/>
            <a:r>
              <a:rPr lang="en-US" b="1" dirty="0" smtClean="0">
                <a:solidFill>
                  <a:srgbClr val="FFC000"/>
                </a:solidFill>
              </a:rPr>
              <a:t>Answer the four Questions at the end of the video: </a:t>
            </a:r>
            <a:r>
              <a:rPr lang="en-US" sz="1200" b="1" dirty="0" smtClean="0">
                <a:solidFill>
                  <a:srgbClr val="FFC000"/>
                </a:solidFill>
              </a:rPr>
              <a:t>(1 pt) (1 pt) (1 pt) (1 pt)  </a:t>
            </a:r>
          </a:p>
          <a:p>
            <a:pPr lvl="0"/>
            <a:endParaRPr lang="en-US" sz="800" dirty="0" smtClean="0">
              <a:solidFill>
                <a:srgbClr val="FFC000"/>
              </a:solidFill>
            </a:endParaRPr>
          </a:p>
          <a:p>
            <a:pPr lvl="0"/>
            <a:r>
              <a:rPr lang="en-US" b="1" dirty="0" smtClean="0">
                <a:solidFill>
                  <a:srgbClr val="FFC000"/>
                </a:solidFill>
              </a:rPr>
              <a:t>(1 pt) What firmware version does your brick have after the update?</a:t>
            </a:r>
            <a:br>
              <a:rPr lang="en-US" b="1" dirty="0" smtClean="0">
                <a:solidFill>
                  <a:srgbClr val="FFC000"/>
                </a:solidFill>
              </a:rPr>
            </a:br>
            <a:endParaRPr lang="en-US" sz="800" dirty="0" smtClean="0">
              <a:solidFill>
                <a:srgbClr val="FFC000"/>
              </a:solidFill>
            </a:endParaRPr>
          </a:p>
          <a:p>
            <a:pPr lvl="0"/>
            <a:r>
              <a:rPr lang="en-US" b="1" dirty="0" smtClean="0">
                <a:solidFill>
                  <a:srgbClr val="FFC000"/>
                </a:solidFill>
              </a:rPr>
              <a:t>(1 pt) How much Free Storage space does your brick have after the update?</a:t>
            </a:r>
            <a:br>
              <a:rPr lang="en-US" b="1" dirty="0" smtClean="0">
                <a:solidFill>
                  <a:srgbClr val="FFC000"/>
                </a:solidFill>
              </a:rPr>
            </a:br>
            <a:endParaRPr lang="en-US" sz="800" dirty="0" smtClean="0">
              <a:solidFill>
                <a:srgbClr val="FFC000"/>
              </a:solidFill>
            </a:endParaRPr>
          </a:p>
          <a:p>
            <a:pPr lvl="0"/>
            <a:r>
              <a:rPr lang="en-US" b="1" dirty="0" smtClean="0">
                <a:solidFill>
                  <a:srgbClr val="FFC000"/>
                </a:solidFill>
              </a:rPr>
              <a:t>(1 pt) What files are located in the memory after the update (select “Memory” in NXT Window screen)?</a:t>
            </a:r>
            <a:r>
              <a:rPr lang="en-US" sz="800" b="1" dirty="0" smtClean="0">
                <a:solidFill>
                  <a:srgbClr val="FFC000"/>
                </a:solidFill>
              </a:rPr>
              <a:t/>
            </a:r>
            <a:br>
              <a:rPr lang="en-US" sz="800" b="1" dirty="0" smtClean="0">
                <a:solidFill>
                  <a:srgbClr val="FFC000"/>
                </a:solidFill>
              </a:rPr>
            </a:br>
            <a:r>
              <a:rPr lang="en-US" sz="800" b="1" dirty="0" smtClean="0">
                <a:solidFill>
                  <a:srgbClr val="FFC000"/>
                </a:solidFill>
              </a:rPr>
              <a:t/>
            </a:r>
            <a:br>
              <a:rPr lang="en-US" sz="800" b="1" dirty="0" smtClean="0">
                <a:solidFill>
                  <a:srgbClr val="FFC000"/>
                </a:solidFill>
              </a:rPr>
            </a:br>
            <a:r>
              <a:rPr lang="en-US" sz="2000" b="1" u="sng" dirty="0" smtClean="0">
                <a:solidFill>
                  <a:srgbClr val="FFC000"/>
                </a:solidFill>
              </a:rPr>
              <a:t>Delete all the programs in the memory</a:t>
            </a:r>
            <a:r>
              <a:rPr lang="en-US" b="1" dirty="0" smtClean="0">
                <a:solidFill>
                  <a:srgbClr val="FFC000"/>
                </a:solidFill>
              </a:rPr>
              <a:t/>
            </a:r>
            <a:br>
              <a:rPr lang="en-US" b="1" dirty="0" smtClean="0">
                <a:solidFill>
                  <a:srgbClr val="FFC000"/>
                </a:solidFill>
              </a:rPr>
            </a:br>
            <a:endParaRPr lang="en-US" sz="800" dirty="0" smtClean="0">
              <a:solidFill>
                <a:srgbClr val="FFC000"/>
              </a:solidFill>
            </a:endParaRPr>
          </a:p>
          <a:p>
            <a:pPr lvl="0"/>
            <a:r>
              <a:rPr lang="en-US" b="1" dirty="0" smtClean="0">
                <a:solidFill>
                  <a:srgbClr val="FFC000"/>
                </a:solidFill>
              </a:rPr>
              <a:t>(1 pt) How much Free Storage space does your brick have after deleting all the files?</a:t>
            </a:r>
            <a:br>
              <a:rPr lang="en-US" b="1" dirty="0" smtClean="0">
                <a:solidFill>
                  <a:srgbClr val="FFC000"/>
                </a:solidFill>
              </a:rPr>
            </a:br>
            <a:endParaRPr lang="en-US" sz="800" dirty="0" smtClean="0">
              <a:solidFill>
                <a:srgbClr val="FFC000"/>
              </a:solidFill>
            </a:endParaRPr>
          </a:p>
          <a:p>
            <a:r>
              <a:rPr lang="en-US" b="1" dirty="0" smtClean="0">
                <a:solidFill>
                  <a:srgbClr val="FFC000"/>
                </a:solidFill>
              </a:rPr>
              <a:t>(1/2 pt) What is your battery voltage level now?</a:t>
            </a:r>
            <a:endParaRPr lang="en-US" sz="2400" dirty="0">
              <a:solidFill>
                <a:srgbClr val="FFC000"/>
              </a:solidFill>
            </a:endParaRPr>
          </a:p>
        </p:txBody>
      </p:sp>
    </p:spTree>
    <p:extLst>
      <p:ext uri="{BB962C8B-B14F-4D97-AF65-F5344CB8AC3E}">
        <p14:creationId xmlns:p14="http://schemas.microsoft.com/office/powerpoint/2010/main" val="674255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pPr algn="ctr"/>
            <a:r>
              <a:rPr lang="en-US" sz="6600" b="1" dirty="0" smtClean="0">
                <a:solidFill>
                  <a:srgbClr val="0BD0D9">
                    <a:tint val="90000"/>
                    <a:satMod val="120000"/>
                  </a:srgbClr>
                </a:solidFill>
                <a:effectLst>
                  <a:outerShdw blurRad="38100" dist="25400" dir="5400000" algn="tl" rotWithShape="0">
                    <a:srgbClr val="000000">
                      <a:alpha val="43000"/>
                    </a:srgbClr>
                  </a:outerShdw>
                </a:effectLst>
              </a:rPr>
              <a:t>NXT  Video</a:t>
            </a:r>
            <a:endParaRPr lang="en-US" sz="6000" dirty="0"/>
          </a:p>
        </p:txBody>
      </p:sp>
      <p:sp>
        <p:nvSpPr>
          <p:cNvPr id="3" name="Content Placeholder 2"/>
          <p:cNvSpPr>
            <a:spLocks noGrp="1"/>
          </p:cNvSpPr>
          <p:nvPr>
            <p:ph idx="1"/>
          </p:nvPr>
        </p:nvSpPr>
        <p:spPr/>
        <p:txBody>
          <a:bodyPr/>
          <a:lstStyle/>
          <a:p>
            <a:r>
              <a:rPr lang="en-US" sz="4000" b="1" dirty="0" smtClean="0">
                <a:hlinkClick r:id="rId3"/>
              </a:rPr>
              <a:t>NXT Firmware Video</a:t>
            </a:r>
            <a:r>
              <a:rPr lang="en-US" sz="4000" b="1" dirty="0" smtClean="0"/>
              <a:t> </a:t>
            </a:r>
            <a:r>
              <a:rPr lang="en-US" sz="2400" dirty="0" smtClean="0"/>
              <a:t>(17.56) </a:t>
            </a:r>
            <a:endParaRPr lang="en-US" sz="2400" dirty="0"/>
          </a:p>
        </p:txBody>
      </p:sp>
    </p:spTree>
    <p:extLst>
      <p:ext uri="{BB962C8B-B14F-4D97-AF65-F5344CB8AC3E}">
        <p14:creationId xmlns:p14="http://schemas.microsoft.com/office/powerpoint/2010/main" val="1644227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3999" cy="1661993"/>
          </a:xfrm>
          <a:prstGeom prst="rect">
            <a:avLst/>
          </a:prstGeom>
          <a:noFill/>
        </p:spPr>
        <p:txBody>
          <a:bodyPr>
            <a:spAutoFit/>
          </a:bodyPr>
          <a:lstStyle/>
          <a:p>
            <a:pPr algn="ctr" fontAlgn="auto">
              <a:spcBef>
                <a:spcPts val="0"/>
              </a:spcBef>
              <a:spcAft>
                <a:spcPts val="0"/>
              </a:spcAft>
              <a:defRPr/>
            </a:pPr>
            <a:r>
              <a:rPr lang="en-US"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n-lt"/>
                <a:cs typeface="+mn-cs"/>
              </a:rPr>
              <a:t>The NXT</a:t>
            </a:r>
          </a:p>
          <a:p>
            <a:pPr algn="ctr" fontAlgn="auto">
              <a:spcBef>
                <a:spcPts val="0"/>
              </a:spcBef>
              <a:spcAft>
                <a:spcPts val="0"/>
              </a:spcAft>
              <a:defRPr/>
            </a:pPr>
            <a:r>
              <a:rPr lang="en-US" sz="48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n-lt"/>
                <a:cs typeface="+mn-cs"/>
              </a:rPr>
              <a:t>Hardware, Software &amp; Firmware</a:t>
            </a:r>
          </a:p>
        </p:txBody>
      </p:sp>
      <p:pic>
        <p:nvPicPr>
          <p:cNvPr id="2051" name="Picture 6" descr="NXT Electronics.jpg"/>
          <p:cNvPicPr>
            <a:picLocks noChangeAspect="1"/>
          </p:cNvPicPr>
          <p:nvPr/>
        </p:nvPicPr>
        <p:blipFill>
          <a:blip r:embed="rId3" cstate="print"/>
          <a:srcRect/>
          <a:stretch>
            <a:fillRect/>
          </a:stretch>
        </p:blipFill>
        <p:spPr bwMode="auto">
          <a:xfrm>
            <a:off x="2514600" y="1524000"/>
            <a:ext cx="6629400" cy="5334000"/>
          </a:xfrm>
          <a:prstGeom prst="rect">
            <a:avLst/>
          </a:prstGeom>
          <a:noFill/>
          <a:ln w="9525">
            <a:noFill/>
            <a:miter lim="800000"/>
            <a:headEnd/>
            <a:tailEnd/>
          </a:ln>
        </p:spPr>
      </p:pic>
      <p:sp>
        <p:nvSpPr>
          <p:cNvPr id="4" name="TextBox 3"/>
          <p:cNvSpPr txBox="1">
            <a:spLocks noChangeArrowheads="1"/>
          </p:cNvSpPr>
          <p:nvPr/>
        </p:nvSpPr>
        <p:spPr bwMode="auto">
          <a:xfrm>
            <a:off x="0" y="1600200"/>
            <a:ext cx="5029200" cy="5509200"/>
          </a:xfrm>
          <a:prstGeom prst="rect">
            <a:avLst/>
          </a:prstGeom>
          <a:noFill/>
          <a:ln w="9525">
            <a:noFill/>
            <a:miter lim="800000"/>
            <a:headEnd/>
            <a:tailEnd/>
          </a:ln>
        </p:spPr>
        <p:txBody>
          <a:bodyPr wrap="square">
            <a:spAutoFit/>
          </a:bodyPr>
          <a:lstStyle/>
          <a:p>
            <a:r>
              <a:rPr lang="en-US" sz="2400" b="1" dirty="0">
                <a:solidFill>
                  <a:srgbClr val="FF0000"/>
                </a:solidFill>
                <a:effectLst>
                  <a:outerShdw blurRad="38100" dist="38100" dir="2700000" algn="tl">
                    <a:srgbClr val="000000">
                      <a:alpha val="43137"/>
                    </a:srgbClr>
                  </a:outerShdw>
                </a:effectLst>
                <a:latin typeface="Calibri" pitchFamily="34" charset="0"/>
              </a:rPr>
              <a:t>NXT Hardware:</a:t>
            </a:r>
          </a:p>
          <a:p>
            <a:pPr>
              <a:buFont typeface="Arial" charset="0"/>
              <a:buChar char="•"/>
            </a:pPr>
            <a:r>
              <a:rPr lang="en-US" sz="2400" b="1" dirty="0">
                <a:solidFill>
                  <a:srgbClr val="FF0000"/>
                </a:solidFill>
                <a:effectLst>
                  <a:outerShdw blurRad="38100" dist="38100" dir="2700000" algn="tl">
                    <a:srgbClr val="000000">
                      <a:alpha val="43137"/>
                    </a:srgbClr>
                  </a:outerShdw>
                </a:effectLst>
                <a:latin typeface="Calibri" pitchFamily="34" charset="0"/>
              </a:rPr>
              <a:t> Anything you </a:t>
            </a:r>
            <a:endParaRPr lang="en-US" sz="2400" b="1" dirty="0" smtClean="0">
              <a:solidFill>
                <a:srgbClr val="FF0000"/>
              </a:solidFill>
              <a:effectLst>
                <a:outerShdw blurRad="38100" dist="38100" dir="2700000" algn="tl">
                  <a:srgbClr val="000000">
                    <a:alpha val="43137"/>
                  </a:srgbClr>
                </a:outerShdw>
              </a:effectLst>
              <a:latin typeface="Calibri" pitchFamily="34" charset="0"/>
            </a:endParaRPr>
          </a:p>
          <a:p>
            <a:r>
              <a:rPr lang="en-US" sz="2400" b="1" dirty="0" smtClean="0">
                <a:solidFill>
                  <a:srgbClr val="FF0000"/>
                </a:solidFill>
                <a:effectLst>
                  <a:outerShdw blurRad="38100" dist="38100" dir="2700000" algn="tl">
                    <a:srgbClr val="000000">
                      <a:alpha val="43137"/>
                    </a:srgbClr>
                  </a:outerShdw>
                </a:effectLst>
                <a:latin typeface="Calibri" pitchFamily="34" charset="0"/>
              </a:rPr>
              <a:t>   Can  </a:t>
            </a:r>
            <a:r>
              <a:rPr lang="en-US" sz="2400" b="1" dirty="0">
                <a:solidFill>
                  <a:srgbClr val="FF0000"/>
                </a:solidFill>
                <a:effectLst>
                  <a:outerShdw blurRad="38100" dist="38100" dir="2700000" algn="tl">
                    <a:srgbClr val="000000">
                      <a:alpha val="43137"/>
                    </a:srgbClr>
                  </a:outerShdw>
                </a:effectLst>
                <a:latin typeface="Calibri" pitchFamily="34" charset="0"/>
              </a:rPr>
              <a:t>see or touch</a:t>
            </a:r>
            <a:br>
              <a:rPr lang="en-US" sz="2400" b="1" dirty="0">
                <a:solidFill>
                  <a:srgbClr val="FF0000"/>
                </a:solidFill>
                <a:effectLst>
                  <a:outerShdw blurRad="38100" dist="38100" dir="2700000" algn="tl">
                    <a:srgbClr val="000000">
                      <a:alpha val="43137"/>
                    </a:srgbClr>
                  </a:outerShdw>
                </a:effectLst>
                <a:latin typeface="Calibri" pitchFamily="34" charset="0"/>
              </a:rPr>
            </a:br>
            <a:endParaRPr lang="en-US" sz="2400" b="1" dirty="0">
              <a:solidFill>
                <a:srgbClr val="FF0000"/>
              </a:solidFill>
              <a:effectLst>
                <a:outerShdw blurRad="38100" dist="38100" dir="2700000" algn="tl">
                  <a:srgbClr val="000000">
                    <a:alpha val="43137"/>
                  </a:srgbClr>
                </a:outerShdw>
              </a:effectLst>
              <a:latin typeface="Calibri" pitchFamily="34" charset="0"/>
            </a:endParaRPr>
          </a:p>
          <a:p>
            <a:r>
              <a:rPr lang="en-US" sz="2400" b="1" dirty="0">
                <a:solidFill>
                  <a:srgbClr val="FF0000"/>
                </a:solidFill>
                <a:effectLst>
                  <a:outerShdw blurRad="38100" dist="38100" dir="2700000" algn="tl">
                    <a:srgbClr val="000000">
                      <a:alpha val="43137"/>
                    </a:srgbClr>
                  </a:outerShdw>
                </a:effectLst>
                <a:latin typeface="Calibri" pitchFamily="34" charset="0"/>
              </a:rPr>
              <a:t>NXT Software:</a:t>
            </a:r>
          </a:p>
          <a:p>
            <a:pPr>
              <a:buFont typeface="Arial" charset="0"/>
              <a:buChar char="•"/>
            </a:pPr>
            <a:r>
              <a:rPr lang="en-US" sz="2400" b="1" dirty="0">
                <a:solidFill>
                  <a:srgbClr val="FF0000"/>
                </a:solidFill>
                <a:effectLst>
                  <a:outerShdw blurRad="38100" dist="38100" dir="2700000" algn="tl">
                    <a:srgbClr val="000000">
                      <a:alpha val="43137"/>
                    </a:srgbClr>
                  </a:outerShdw>
                </a:effectLst>
                <a:latin typeface="Calibri" pitchFamily="34" charset="0"/>
              </a:rPr>
              <a:t> Programs </a:t>
            </a:r>
            <a:br>
              <a:rPr lang="en-US" sz="2400" b="1" dirty="0">
                <a:solidFill>
                  <a:srgbClr val="FF0000"/>
                </a:solidFill>
                <a:effectLst>
                  <a:outerShdw blurRad="38100" dist="38100" dir="2700000" algn="tl">
                    <a:srgbClr val="000000">
                      <a:alpha val="43137"/>
                    </a:srgbClr>
                  </a:outerShdw>
                </a:effectLst>
                <a:latin typeface="Calibri" pitchFamily="34" charset="0"/>
              </a:rPr>
            </a:br>
            <a:r>
              <a:rPr lang="en-US" sz="2400" b="1" dirty="0">
                <a:solidFill>
                  <a:srgbClr val="FF0000"/>
                </a:solidFill>
                <a:effectLst>
                  <a:outerShdw blurRad="38100" dist="38100" dir="2700000" algn="tl">
                    <a:srgbClr val="000000">
                      <a:alpha val="43137"/>
                    </a:srgbClr>
                  </a:outerShdw>
                </a:effectLst>
                <a:latin typeface="Calibri" pitchFamily="34" charset="0"/>
              </a:rPr>
              <a:t> </a:t>
            </a:r>
            <a:r>
              <a:rPr lang="en-US" sz="2400" b="1" dirty="0" smtClean="0">
                <a:solidFill>
                  <a:srgbClr val="FF0000"/>
                </a:solidFill>
                <a:effectLst>
                  <a:outerShdw blurRad="38100" dist="38100" dir="2700000" algn="tl">
                    <a:srgbClr val="000000">
                      <a:alpha val="43137"/>
                    </a:srgbClr>
                  </a:outerShdw>
                </a:effectLst>
                <a:latin typeface="Calibri" pitchFamily="34" charset="0"/>
              </a:rPr>
              <a:t>  written </a:t>
            </a:r>
            <a:r>
              <a:rPr lang="en-US" sz="2400" b="1" dirty="0">
                <a:solidFill>
                  <a:srgbClr val="FF0000"/>
                </a:solidFill>
                <a:effectLst>
                  <a:outerShdw blurRad="38100" dist="38100" dir="2700000" algn="tl">
                    <a:srgbClr val="000000">
                      <a:alpha val="43137"/>
                    </a:srgbClr>
                  </a:outerShdw>
                </a:effectLst>
                <a:latin typeface="Calibri" pitchFamily="34" charset="0"/>
              </a:rPr>
              <a:t>by you</a:t>
            </a:r>
          </a:p>
          <a:p>
            <a:r>
              <a:rPr lang="en-US" sz="2400" b="1" dirty="0">
                <a:solidFill>
                  <a:srgbClr val="FF0000"/>
                </a:solidFill>
                <a:effectLst>
                  <a:outerShdw blurRad="38100" dist="38100" dir="2700000" algn="tl">
                    <a:srgbClr val="000000">
                      <a:alpha val="43137"/>
                    </a:srgbClr>
                  </a:outerShdw>
                </a:effectLst>
                <a:latin typeface="Calibri" pitchFamily="34" charset="0"/>
              </a:rPr>
              <a:t/>
            </a:r>
            <a:br>
              <a:rPr lang="en-US" sz="2400" b="1" dirty="0">
                <a:solidFill>
                  <a:srgbClr val="FF0000"/>
                </a:solidFill>
                <a:effectLst>
                  <a:outerShdw blurRad="38100" dist="38100" dir="2700000" algn="tl">
                    <a:srgbClr val="000000">
                      <a:alpha val="43137"/>
                    </a:srgbClr>
                  </a:outerShdw>
                </a:effectLst>
                <a:latin typeface="Calibri" pitchFamily="34" charset="0"/>
              </a:rPr>
            </a:br>
            <a:r>
              <a:rPr lang="en-US" sz="2400" b="1" dirty="0">
                <a:solidFill>
                  <a:srgbClr val="FF0000"/>
                </a:solidFill>
                <a:effectLst>
                  <a:outerShdw blurRad="38100" dist="38100" dir="2700000" algn="tl">
                    <a:srgbClr val="000000">
                      <a:alpha val="43137"/>
                    </a:srgbClr>
                  </a:outerShdw>
                </a:effectLst>
                <a:latin typeface="Calibri" pitchFamily="34" charset="0"/>
              </a:rPr>
              <a:t>Firmware:</a:t>
            </a:r>
          </a:p>
          <a:p>
            <a:pPr>
              <a:buFont typeface="Arial" charset="0"/>
              <a:buChar char="•"/>
            </a:pPr>
            <a:r>
              <a:rPr lang="en-US" sz="2400" b="1" dirty="0">
                <a:solidFill>
                  <a:srgbClr val="FF0000"/>
                </a:solidFill>
                <a:effectLst>
                  <a:outerShdw blurRad="38100" dist="38100" dir="2700000" algn="tl">
                    <a:srgbClr val="000000">
                      <a:alpha val="43137"/>
                    </a:srgbClr>
                  </a:outerShdw>
                </a:effectLst>
                <a:latin typeface="Calibri" pitchFamily="34" charset="0"/>
              </a:rPr>
              <a:t> Programs</a:t>
            </a:r>
            <a:r>
              <a:rPr lang="en-US" sz="2400" b="1" dirty="0" smtClean="0">
                <a:solidFill>
                  <a:srgbClr val="FF0000"/>
                </a:solidFill>
                <a:effectLst>
                  <a:outerShdw blurRad="38100" dist="38100" dir="2700000" algn="tl">
                    <a:srgbClr val="000000">
                      <a:alpha val="43137"/>
                    </a:srgbClr>
                  </a:outerShdw>
                </a:effectLst>
                <a:latin typeface="Calibri" pitchFamily="34" charset="0"/>
              </a:rPr>
              <a:t>/</a:t>
            </a:r>
          </a:p>
          <a:p>
            <a:r>
              <a:rPr lang="en-US" sz="2400" b="1" dirty="0" smtClean="0">
                <a:solidFill>
                  <a:srgbClr val="FF0000"/>
                </a:solidFill>
                <a:effectLst>
                  <a:outerShdw blurRad="38100" dist="38100" dir="2700000" algn="tl">
                    <a:srgbClr val="000000">
                      <a:alpha val="43137"/>
                    </a:srgbClr>
                  </a:outerShdw>
                </a:effectLst>
                <a:latin typeface="Calibri" pitchFamily="34" charset="0"/>
              </a:rPr>
              <a:t>   Instructions </a:t>
            </a:r>
            <a:r>
              <a:rPr lang="en-US" sz="2400" b="1" dirty="0">
                <a:solidFill>
                  <a:srgbClr val="FF0000"/>
                </a:solidFill>
                <a:effectLst>
                  <a:outerShdw blurRad="38100" dist="38100" dir="2700000" algn="tl">
                    <a:srgbClr val="000000">
                      <a:alpha val="43137"/>
                    </a:srgbClr>
                  </a:outerShdw>
                </a:effectLst>
                <a:latin typeface="Calibri" pitchFamily="34" charset="0"/>
              </a:rPr>
              <a:t/>
            </a:r>
            <a:br>
              <a:rPr lang="en-US" sz="2400" b="1" dirty="0">
                <a:solidFill>
                  <a:srgbClr val="FF0000"/>
                </a:solidFill>
                <a:effectLst>
                  <a:outerShdw blurRad="38100" dist="38100" dir="2700000" algn="tl">
                    <a:srgbClr val="000000">
                      <a:alpha val="43137"/>
                    </a:srgbClr>
                  </a:outerShdw>
                </a:effectLst>
                <a:latin typeface="Calibri" pitchFamily="34" charset="0"/>
              </a:rPr>
            </a:br>
            <a:r>
              <a:rPr lang="en-US" sz="2400" b="1" dirty="0">
                <a:solidFill>
                  <a:srgbClr val="FF0000"/>
                </a:solidFill>
                <a:effectLst>
                  <a:outerShdw blurRad="38100" dist="38100" dir="2700000" algn="tl">
                    <a:srgbClr val="000000">
                      <a:alpha val="43137"/>
                    </a:srgbClr>
                  </a:outerShdw>
                </a:effectLst>
                <a:latin typeface="Calibri" pitchFamily="34" charset="0"/>
              </a:rPr>
              <a:t> </a:t>
            </a:r>
            <a:r>
              <a:rPr lang="en-US" sz="2400" b="1" dirty="0" smtClean="0">
                <a:solidFill>
                  <a:srgbClr val="FF0000"/>
                </a:solidFill>
                <a:effectLst>
                  <a:outerShdw blurRad="38100" dist="38100" dir="2700000" algn="tl">
                    <a:srgbClr val="000000">
                      <a:alpha val="43137"/>
                    </a:srgbClr>
                  </a:outerShdw>
                </a:effectLst>
                <a:latin typeface="Calibri" pitchFamily="34" charset="0"/>
              </a:rPr>
              <a:t>  written </a:t>
            </a:r>
            <a:r>
              <a:rPr lang="en-US" sz="2400" b="1" dirty="0">
                <a:solidFill>
                  <a:srgbClr val="FF0000"/>
                </a:solidFill>
                <a:effectLst>
                  <a:outerShdw blurRad="38100" dist="38100" dir="2700000" algn="tl">
                    <a:srgbClr val="000000">
                      <a:alpha val="43137"/>
                    </a:srgbClr>
                  </a:outerShdw>
                </a:effectLst>
                <a:latin typeface="Calibri" pitchFamily="34" charset="0"/>
              </a:rPr>
              <a:t>by the </a:t>
            </a:r>
            <a:endParaRPr lang="en-US" sz="2400" b="1" dirty="0" smtClean="0">
              <a:solidFill>
                <a:srgbClr val="FF0000"/>
              </a:solidFill>
              <a:effectLst>
                <a:outerShdw blurRad="38100" dist="38100" dir="2700000" algn="tl">
                  <a:srgbClr val="000000">
                    <a:alpha val="43137"/>
                  </a:srgbClr>
                </a:outerShdw>
              </a:effectLst>
              <a:latin typeface="Calibri" pitchFamily="34" charset="0"/>
            </a:endParaRPr>
          </a:p>
          <a:p>
            <a:r>
              <a:rPr lang="en-US" sz="2400" b="1" dirty="0" smtClean="0">
                <a:solidFill>
                  <a:srgbClr val="FF0000"/>
                </a:solidFill>
                <a:effectLst>
                  <a:outerShdw blurRad="38100" dist="38100" dir="2700000" algn="tl">
                    <a:srgbClr val="000000">
                      <a:alpha val="43137"/>
                    </a:srgbClr>
                  </a:outerShdw>
                </a:effectLst>
                <a:latin typeface="Calibri" pitchFamily="34" charset="0"/>
              </a:rPr>
              <a:t>   manufacturer</a:t>
            </a:r>
            <a:endParaRPr lang="en-US" sz="2400" b="1" dirty="0">
              <a:solidFill>
                <a:srgbClr val="FF0000"/>
              </a:solidFill>
              <a:effectLst>
                <a:outerShdw blurRad="38100" dist="38100" dir="2700000" algn="tl">
                  <a:srgbClr val="000000">
                    <a:alpha val="43137"/>
                  </a:srgbClr>
                </a:outerShdw>
              </a:effectLst>
              <a:latin typeface="Calibri" pitchFamily="34" charset="0"/>
            </a:endParaRPr>
          </a:p>
          <a:p>
            <a:endParaRPr lang="en-US" sz="2000" b="1" dirty="0">
              <a:latin typeface="Calibri" pitchFamily="34" charset="0"/>
            </a:endParaRPr>
          </a:p>
          <a:p>
            <a:endParaRPr lang="en-US" sz="2000"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nxt brick.jpg"/>
          <p:cNvPicPr>
            <a:picLocks noChangeAspect="1"/>
          </p:cNvPicPr>
          <p:nvPr/>
        </p:nvPicPr>
        <p:blipFill>
          <a:blip r:embed="rId3" cstate="print"/>
          <a:srcRect/>
          <a:stretch>
            <a:fillRect/>
          </a:stretch>
        </p:blipFill>
        <p:spPr bwMode="auto">
          <a:xfrm rot="-1762897">
            <a:off x="-169863" y="1277938"/>
            <a:ext cx="4959351" cy="4959350"/>
          </a:xfrm>
          <a:prstGeom prst="rect">
            <a:avLst/>
          </a:prstGeom>
          <a:noFill/>
          <a:ln w="9525">
            <a:noFill/>
            <a:miter lim="800000"/>
            <a:headEnd/>
            <a:tailEnd/>
          </a:ln>
        </p:spPr>
      </p:pic>
      <p:sp>
        <p:nvSpPr>
          <p:cNvPr id="6" name="Rectangle 5"/>
          <p:cNvSpPr/>
          <p:nvPr/>
        </p:nvSpPr>
        <p:spPr>
          <a:xfrm>
            <a:off x="1514818" y="228600"/>
            <a:ext cx="6164253" cy="923330"/>
          </a:xfrm>
          <a:prstGeom prst="rect">
            <a:avLst/>
          </a:prstGeom>
          <a:noFill/>
        </p:spPr>
        <p:txBody>
          <a:bodyPr wrap="none">
            <a:spAutoFit/>
          </a:bodyPr>
          <a:lstStyle/>
          <a:p>
            <a:pPr algn="ctr" fontAlgn="auto">
              <a:spcBef>
                <a:spcPts val="0"/>
              </a:spcBef>
              <a:spcAft>
                <a:spcPts val="0"/>
              </a:spcAft>
              <a:defRPr/>
            </a:pPr>
            <a:r>
              <a:rPr lang="en-US"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n-lt"/>
                <a:cs typeface="+mn-cs"/>
              </a:rPr>
              <a:t>NXT Brick Hardware</a:t>
            </a:r>
          </a:p>
        </p:txBody>
      </p:sp>
      <p:pic>
        <p:nvPicPr>
          <p:cNvPr id="3076" name="Picture 3" descr="InsideNXT.jpeg"/>
          <p:cNvPicPr>
            <a:picLocks noChangeAspect="1"/>
          </p:cNvPicPr>
          <p:nvPr/>
        </p:nvPicPr>
        <p:blipFill>
          <a:blip r:embed="rId4" cstate="print"/>
          <a:srcRect/>
          <a:stretch>
            <a:fillRect/>
          </a:stretch>
        </p:blipFill>
        <p:spPr bwMode="auto">
          <a:xfrm>
            <a:off x="4648200" y="1447800"/>
            <a:ext cx="3505200" cy="4265613"/>
          </a:xfrm>
          <a:prstGeom prst="rect">
            <a:avLst/>
          </a:prstGeom>
          <a:noFill/>
          <a:ln w="9525">
            <a:noFill/>
            <a:miter lim="800000"/>
            <a:headEnd/>
            <a:tailEnd/>
          </a:ln>
        </p:spPr>
      </p:pic>
      <p:sp>
        <p:nvSpPr>
          <p:cNvPr id="3077" name="TextBox 6"/>
          <p:cNvSpPr txBox="1">
            <a:spLocks noChangeArrowheads="1"/>
          </p:cNvSpPr>
          <p:nvPr/>
        </p:nvSpPr>
        <p:spPr bwMode="auto">
          <a:xfrm rot="10800000">
            <a:off x="8077041" y="1749557"/>
            <a:ext cx="492443" cy="3163623"/>
          </a:xfrm>
          <a:prstGeom prst="rect">
            <a:avLst/>
          </a:prstGeom>
          <a:noFill/>
          <a:ln w="9525">
            <a:noFill/>
            <a:miter lim="800000"/>
            <a:headEnd/>
            <a:tailEnd/>
          </a:ln>
        </p:spPr>
        <p:txBody>
          <a:bodyPr vert="eaVert" wrap="none">
            <a:spAutoFit/>
          </a:bodyPr>
          <a:lstStyle/>
          <a:p>
            <a:r>
              <a:rPr lang="en-US" sz="2000" b="1" dirty="0">
                <a:solidFill>
                  <a:srgbClr val="FF0000"/>
                </a:solidFill>
                <a:latin typeface="Calibri" pitchFamily="34" charset="0"/>
              </a:rPr>
              <a:t>Processor and Memory chips</a:t>
            </a:r>
          </a:p>
        </p:txBody>
      </p:sp>
      <p:sp>
        <p:nvSpPr>
          <p:cNvPr id="8" name="TextBox 7"/>
          <p:cNvSpPr txBox="1">
            <a:spLocks noChangeArrowheads="1"/>
          </p:cNvSpPr>
          <p:nvPr/>
        </p:nvSpPr>
        <p:spPr bwMode="auto">
          <a:xfrm>
            <a:off x="2971800" y="5867400"/>
            <a:ext cx="5724772" cy="523220"/>
          </a:xfrm>
          <a:prstGeom prst="rect">
            <a:avLst/>
          </a:prstGeom>
          <a:noFill/>
          <a:ln w="9525">
            <a:noFill/>
            <a:miter lim="800000"/>
            <a:headEnd/>
            <a:tailEnd/>
          </a:ln>
        </p:spPr>
        <p:txBody>
          <a:bodyPr wrap="none">
            <a:spAutoFit/>
          </a:bodyPr>
          <a:lstStyle/>
          <a:p>
            <a:pPr>
              <a:buFont typeface="Arial" charset="0"/>
              <a:buChar char="•"/>
            </a:pPr>
            <a:r>
              <a:rPr lang="en-US" sz="2800" dirty="0">
                <a:latin typeface="Calibri" pitchFamily="34" charset="0"/>
              </a:rPr>
              <a:t> </a:t>
            </a:r>
            <a:r>
              <a:rPr lang="en-US" sz="2800" b="1" dirty="0">
                <a:solidFill>
                  <a:srgbClr val="FF0000"/>
                </a:solidFill>
                <a:latin typeface="Calibri" pitchFamily="34" charset="0"/>
              </a:rPr>
              <a:t>Firmware is stored in Flash Memory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Review Question 1</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charset="0"/>
              <a:buNone/>
              <a:defRPr/>
            </a:pPr>
            <a:r>
              <a:rPr lang="en-US" dirty="0" smtClean="0"/>
              <a:t>Which of the following is </a:t>
            </a:r>
            <a:r>
              <a:rPr lang="en-US" b="1" dirty="0" smtClean="0"/>
              <a:t>NOT</a:t>
            </a:r>
            <a:r>
              <a:rPr lang="en-US" dirty="0" smtClean="0"/>
              <a:t> an example of NXT </a:t>
            </a:r>
            <a:r>
              <a:rPr lang="en-US" b="1" dirty="0" smtClean="0"/>
              <a:t>hardware</a:t>
            </a:r>
            <a:r>
              <a:rPr lang="en-US" dirty="0" smtClean="0"/>
              <a:t>: </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dirty="0" smtClean="0"/>
              <a:t>A) NXT Brick</a:t>
            </a:r>
          </a:p>
          <a:p>
            <a:pPr eaLnBrk="1" fontAlgn="auto" hangingPunct="1">
              <a:spcAft>
                <a:spcPts val="0"/>
              </a:spcAft>
              <a:buFont typeface="Arial" charset="0"/>
              <a:buNone/>
              <a:defRPr/>
            </a:pPr>
            <a:r>
              <a:rPr lang="en-US" dirty="0" smtClean="0"/>
              <a:t>B) Connecting Wires</a:t>
            </a:r>
          </a:p>
          <a:p>
            <a:pPr>
              <a:buNone/>
              <a:defRPr/>
            </a:pPr>
            <a:r>
              <a:rPr lang="en-US" dirty="0" smtClean="0"/>
              <a:t>C) Sound Sensor Try Me </a:t>
            </a:r>
            <a:r>
              <a:rPr lang="en-US" dirty="0" err="1" smtClean="0"/>
              <a:t>Pgm</a:t>
            </a:r>
            <a:endParaRPr lang="en-US" dirty="0" smtClean="0"/>
          </a:p>
          <a:p>
            <a:pPr eaLnBrk="1" fontAlgn="auto" hangingPunct="1">
              <a:spcAft>
                <a:spcPts val="0"/>
              </a:spcAft>
              <a:buFont typeface="Arial" charset="0"/>
              <a:buNone/>
              <a:defRPr/>
            </a:pPr>
            <a:r>
              <a:rPr lang="en-US" dirty="0" smtClean="0"/>
              <a:t>D) Motor</a:t>
            </a:r>
          </a:p>
          <a:p>
            <a:pPr>
              <a:buNone/>
              <a:defRPr/>
            </a:pPr>
            <a:r>
              <a:rPr lang="en-US" dirty="0" smtClean="0"/>
              <a:t>E) None of the above</a:t>
            </a:r>
          </a:p>
          <a:p>
            <a:pPr marL="514350" indent="-514350">
              <a:buNone/>
              <a:defRPr/>
            </a:pPr>
            <a:r>
              <a:rPr lang="en-US" dirty="0" smtClean="0"/>
              <a:t>F) All of the above</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Review Question 1</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charset="0"/>
              <a:buNone/>
              <a:defRPr/>
            </a:pPr>
            <a:r>
              <a:rPr lang="en-US" dirty="0" smtClean="0"/>
              <a:t>Which of the following is </a:t>
            </a:r>
            <a:r>
              <a:rPr lang="en-US" b="1" dirty="0" smtClean="0"/>
              <a:t>NOT</a:t>
            </a:r>
            <a:r>
              <a:rPr lang="en-US" dirty="0" smtClean="0"/>
              <a:t> an example of NXT </a:t>
            </a:r>
            <a:r>
              <a:rPr lang="en-US" b="1" dirty="0" smtClean="0"/>
              <a:t>hardware</a:t>
            </a:r>
            <a:r>
              <a:rPr lang="en-US" dirty="0" smtClean="0"/>
              <a:t>: </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dirty="0" smtClean="0"/>
              <a:t>A) NXT Brick</a:t>
            </a:r>
          </a:p>
          <a:p>
            <a:pPr eaLnBrk="1" fontAlgn="auto" hangingPunct="1">
              <a:spcAft>
                <a:spcPts val="0"/>
              </a:spcAft>
              <a:buFont typeface="Arial" charset="0"/>
              <a:buNone/>
              <a:defRPr/>
            </a:pPr>
            <a:r>
              <a:rPr lang="en-US" dirty="0" smtClean="0"/>
              <a:t>B) Connecting Wires</a:t>
            </a:r>
          </a:p>
          <a:p>
            <a:pPr eaLnBrk="1" fontAlgn="auto" hangingPunct="1">
              <a:spcAft>
                <a:spcPts val="0"/>
              </a:spcAft>
              <a:buFont typeface="Arial" charset="0"/>
              <a:buNone/>
              <a:defRPr/>
            </a:pPr>
            <a:r>
              <a:rPr lang="en-US" b="1" dirty="0" smtClean="0">
                <a:solidFill>
                  <a:srgbClr val="FFFF00"/>
                </a:solidFill>
              </a:rPr>
              <a:t>C) Sound Sensor Try Me </a:t>
            </a:r>
            <a:r>
              <a:rPr lang="en-US" b="1" dirty="0" err="1" smtClean="0">
                <a:solidFill>
                  <a:srgbClr val="FFFF00"/>
                </a:solidFill>
              </a:rPr>
              <a:t>Pgm</a:t>
            </a:r>
            <a:endParaRPr lang="en-US" b="1" dirty="0" smtClean="0">
              <a:solidFill>
                <a:srgbClr val="FFFF00"/>
              </a:solidFill>
            </a:endParaRPr>
          </a:p>
          <a:p>
            <a:pPr eaLnBrk="1" fontAlgn="auto" hangingPunct="1">
              <a:spcAft>
                <a:spcPts val="0"/>
              </a:spcAft>
              <a:buFont typeface="Arial" charset="0"/>
              <a:buNone/>
              <a:defRPr/>
            </a:pPr>
            <a:r>
              <a:rPr lang="en-US" dirty="0" smtClean="0"/>
              <a:t>D) Motor</a:t>
            </a:r>
          </a:p>
          <a:p>
            <a:pPr eaLnBrk="1" fontAlgn="auto" hangingPunct="1">
              <a:spcAft>
                <a:spcPts val="0"/>
              </a:spcAft>
              <a:buFont typeface="Arial" charset="0"/>
              <a:buNone/>
              <a:defRPr/>
            </a:pPr>
            <a:r>
              <a:rPr lang="en-US" dirty="0" smtClean="0"/>
              <a:t>E) None of the above</a:t>
            </a:r>
          </a:p>
          <a:p>
            <a:pPr marL="514350" indent="-514350">
              <a:buNone/>
              <a:defRPr/>
            </a:pPr>
            <a:r>
              <a:rPr lang="en-US" dirty="0" smtClean="0"/>
              <a:t>F) All of the above</a:t>
            </a:r>
          </a:p>
          <a:p>
            <a:pPr eaLnBrk="1" fontAlgn="auto" hangingPunct="1">
              <a:spcAft>
                <a:spcPts val="0"/>
              </a:spcAft>
              <a:buFont typeface="Arial" charset="0"/>
              <a:buNone/>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Review Question 2</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charset="0"/>
              <a:buNone/>
              <a:defRPr/>
            </a:pPr>
            <a:r>
              <a:rPr lang="en-US" dirty="0" smtClean="0"/>
              <a:t>Which of the following is an example of NXT </a:t>
            </a:r>
            <a:r>
              <a:rPr lang="en-US" b="1" dirty="0" smtClean="0"/>
              <a:t>firmware</a:t>
            </a:r>
            <a:r>
              <a:rPr lang="en-US" dirty="0" smtClean="0"/>
              <a:t>: </a:t>
            </a:r>
          </a:p>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dirty="0" smtClean="0"/>
              <a:t>A) Programs written by students</a:t>
            </a:r>
          </a:p>
          <a:p>
            <a:pPr eaLnBrk="1" fontAlgn="auto" hangingPunct="1">
              <a:spcAft>
                <a:spcPts val="0"/>
              </a:spcAft>
              <a:buFont typeface="Arial" charset="0"/>
              <a:buNone/>
              <a:defRPr/>
            </a:pPr>
            <a:r>
              <a:rPr lang="en-US" dirty="0" smtClean="0"/>
              <a:t>B) Programs written by teachers</a:t>
            </a:r>
          </a:p>
          <a:p>
            <a:pPr eaLnBrk="1" fontAlgn="auto" hangingPunct="1">
              <a:spcAft>
                <a:spcPts val="0"/>
              </a:spcAft>
              <a:buFont typeface="Arial" charset="0"/>
              <a:buNone/>
              <a:defRPr/>
            </a:pPr>
            <a:r>
              <a:rPr lang="en-US" dirty="0" smtClean="0"/>
              <a:t>C) Programs written by Lego</a:t>
            </a:r>
          </a:p>
          <a:p>
            <a:pPr eaLnBrk="1" fontAlgn="auto" hangingPunct="1">
              <a:spcAft>
                <a:spcPts val="0"/>
              </a:spcAft>
              <a:buFont typeface="Arial" charset="0"/>
              <a:buNone/>
              <a:defRPr/>
            </a:pPr>
            <a:r>
              <a:rPr lang="en-US" dirty="0" smtClean="0"/>
              <a:t>D) All of the above</a:t>
            </a:r>
          </a:p>
          <a:p>
            <a:pPr eaLnBrk="1" fontAlgn="auto" hangingPunct="1">
              <a:spcAft>
                <a:spcPts val="0"/>
              </a:spcAft>
              <a:buFont typeface="Arial" charset="0"/>
              <a:buNone/>
              <a:defRPr/>
            </a:pPr>
            <a:r>
              <a:rPr lang="en-US" dirty="0" smtClean="0"/>
              <a:t>E) None of the above</a:t>
            </a:r>
          </a:p>
          <a:p>
            <a:pPr eaLnBrk="1" fontAlgn="auto" hangingPunct="1">
              <a:spcAft>
                <a:spcPts val="0"/>
              </a:spcAft>
              <a:buFont typeface="Arial" charset="0"/>
              <a:buNone/>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4329</TotalTime>
  <Words>1885</Words>
  <Application>Microsoft Office PowerPoint</Application>
  <PresentationFormat>On-screen Show (4:3)</PresentationFormat>
  <Paragraphs>303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3.2 NXT Firmware U3C2</vt:lpstr>
      <vt:lpstr>3.2 Firmware </vt:lpstr>
      <vt:lpstr>PowerPoint Presentation</vt:lpstr>
      <vt:lpstr>NXT  Video</vt:lpstr>
      <vt:lpstr>PowerPoint Presentation</vt:lpstr>
      <vt:lpstr>PowerPoint Presentation</vt:lpstr>
      <vt:lpstr>Review Question 1</vt:lpstr>
      <vt:lpstr>Review Question 1</vt:lpstr>
      <vt:lpstr>Review Question 2</vt:lpstr>
      <vt:lpstr>Review Question 2</vt:lpstr>
      <vt:lpstr>Review Question 3</vt:lpstr>
      <vt:lpstr>Review Question 3</vt:lpstr>
      <vt:lpstr>PowerPoint Presentation</vt:lpstr>
      <vt:lpstr>Review Question 4</vt:lpstr>
      <vt:lpstr>Review Question 4</vt:lpstr>
      <vt:lpstr>Review Question 5</vt:lpstr>
      <vt:lpstr>Review Question 5</vt:lpstr>
      <vt:lpstr>Introduction to Computers Review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Powering the NXT  U2C3</dc:title>
  <dc:creator>tmann</dc:creator>
  <cp:lastModifiedBy>Roger Hull (HS)</cp:lastModifiedBy>
  <cp:revision>187</cp:revision>
  <cp:lastPrinted>2013-10-29T19:11:59Z</cp:lastPrinted>
  <dcterms:created xsi:type="dcterms:W3CDTF">2013-03-07T15:54:22Z</dcterms:created>
  <dcterms:modified xsi:type="dcterms:W3CDTF">2013-10-29T19:12:26Z</dcterms:modified>
</cp:coreProperties>
</file>